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ppt/slides/slide9.xml" ContentType="application/vnd.openxmlformats-officedocument.presentationml.slide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5" r:id="rId3"/>
    <p:sldId id="279" r:id="rId4"/>
    <p:sldId id="278" r:id="rId5"/>
    <p:sldId id="282" r:id="rId6"/>
    <p:sldId id="287" r:id="rId7"/>
    <p:sldId id="280" r:id="rId8"/>
    <p:sldId id="286" r:id="rId9"/>
    <p:sldId id="283" r:id="rId10"/>
    <p:sldId id="284" r:id="rId11"/>
    <p:sldId id="281" r:id="rId12"/>
    <p:sldId id="268" r:id="rId13"/>
    <p:sldId id="273" r:id="rId14"/>
    <p:sldId id="274" r:id="rId15"/>
    <p:sldId id="276" r:id="rId16"/>
    <p:sldId id="277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9D701"/>
    <a:srgbClr val="D0D000"/>
    <a:srgbClr val="C8C417"/>
    <a:srgbClr val="81F285"/>
    <a:srgbClr val="F27D77"/>
    <a:srgbClr val="3DF23C"/>
    <a:srgbClr val="00E800"/>
    <a:srgbClr val="00C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6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20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9878D-52E8-5E4D-B738-8E6462003960}" type="datetimeFigureOut">
              <a:rPr lang="en-US" smtClean="0"/>
              <a:pPr/>
              <a:t>7/20/10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750BF-5F60-504E-BA82-D16143E33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ADFCB-4932-7C4E-8777-D6B35F63C94E}" type="datetimeFigureOut">
              <a:rPr lang="en-US" smtClean="0"/>
              <a:pPr/>
              <a:t>7/20/10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B9F77-F4DB-BA4B-B7D7-18EB41625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B9F77-F4DB-BA4B-B7D7-18EB4162517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Bio basics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Non-biologists need to understand the central dogma</a:t>
            </a:r>
            <a:r>
              <a:rPr lang="en-US" baseline="0" dirty="0" smtClean="0"/>
              <a:t> </a:t>
            </a:r>
          </a:p>
          <a:p>
            <a:pPr>
              <a:buFont typeface="Arial"/>
              <a:buChar char="•"/>
            </a:pPr>
            <a:r>
              <a:rPr lang="en-US" baseline="0" dirty="0" smtClean="0"/>
              <a:t>And that DNA is replicated and otherwise processed within a cell between cell divisions</a:t>
            </a:r>
          </a:p>
          <a:p>
            <a:pPr>
              <a:buFont typeface="Arial"/>
              <a:buChar char="•"/>
            </a:pPr>
            <a:r>
              <a:rPr lang="en-US" baseline="0" dirty="0" smtClean="0"/>
              <a:t>Many of these molecular events can lead to changes in the composition of the DNA</a:t>
            </a:r>
          </a:p>
          <a:p>
            <a:pPr>
              <a:buFont typeface="Arial"/>
              <a:buChar char="•"/>
            </a:pPr>
            <a:endParaRPr lang="en-US" baseline="0" dirty="0" smtClean="0"/>
          </a:p>
          <a:p>
            <a:pPr>
              <a:buFont typeface="Arial"/>
              <a:buNone/>
            </a:pPr>
            <a:r>
              <a:rPr lang="en-US" dirty="0" smtClean="0"/>
              <a:t>Distance</a:t>
            </a:r>
            <a:r>
              <a:rPr lang="en-US" baseline="0" dirty="0" smtClean="0"/>
              <a:t> metrics</a:t>
            </a:r>
          </a:p>
          <a:p>
            <a:pPr>
              <a:buFont typeface="Arial"/>
              <a:buChar char="•"/>
            </a:pPr>
            <a:r>
              <a:rPr lang="en-US" dirty="0" smtClean="0"/>
              <a:t>Phenomenological – how often do</a:t>
            </a:r>
            <a:r>
              <a:rPr lang="en-US" baseline="0" dirty="0" smtClean="0"/>
              <a:t> we see this replaced A replaced with C</a:t>
            </a:r>
          </a:p>
          <a:p>
            <a:pPr>
              <a:buFont typeface="Arial"/>
              <a:buChar char="•"/>
            </a:pPr>
            <a:r>
              <a:rPr lang="en-US" baseline="0" dirty="0" smtClean="0"/>
              <a:t>Model based – Based on a particular model for sequence evolution, how many events separate these two sequences, and what are there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B9F77-F4DB-BA4B-B7D7-18EB4162517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Think about a single position</a:t>
            </a:r>
            <a:r>
              <a:rPr lang="en-US" baseline="0" dirty="0" smtClean="0"/>
              <a:t> in a nucleotide sequence</a:t>
            </a:r>
          </a:p>
          <a:p>
            <a:r>
              <a:rPr lang="en-US" baseline="0" dirty="0" smtClean="0"/>
              <a:t>If we were able to keep track of a particular position and look at it after some amount of evolutionary time </a:t>
            </a:r>
          </a:p>
          <a:p>
            <a:r>
              <a:rPr lang="en-US" baseline="0" dirty="0" smtClean="0"/>
              <a:t>we would see that in some portion of daughter sequences the position will have maintained it’s original identity </a:t>
            </a:r>
          </a:p>
          <a:p>
            <a:r>
              <a:rPr lang="en-US" dirty="0" smtClean="0"/>
              <a:t>In other daughter sequences it will have changed to another nucleotide</a:t>
            </a:r>
          </a:p>
          <a:p>
            <a:endParaRPr lang="en-US" dirty="0" smtClean="0"/>
          </a:p>
          <a:p>
            <a:r>
              <a:rPr lang="en-US" dirty="0" smtClean="0"/>
              <a:t>In a Markov</a:t>
            </a:r>
            <a:r>
              <a:rPr lang="en-US" baseline="0" dirty="0" smtClean="0"/>
              <a:t> model we assume that the rates at which these events occur depend only on the current state of the system, not on how this state was achieved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Jukes-Cantor model is the simplest nucleotide substitution model because it assumes that all of the substitution rates are equal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if we’re considering a position that is currently an “A” then the at some time in the future we would expect to see a “C”, “G” or “T” at that position in equal proportions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B9F77-F4DB-BA4B-B7D7-18EB4162517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052D8-696E-B94D-820A-9CAD3FF84398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A49B-68E5-5641-83E8-51576ED18C61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D057-FE19-7A4F-A8B0-AE5F81E7352A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CEAB-4027-9F42-BEBF-42CE28A0FD21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088E-5552-B74A-9A9E-0D317D1105F2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B89F-1C82-CE48-88AB-D967CF25A655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5CB0-42FF-B346-B68F-D2713F9E2F95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D9B70-8ECF-C748-872F-62CE3866A52F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9BD5-2828-FC48-840F-39925AAEF50C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0CA-2010-D143-9F3E-72861E99E9E5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F857-8184-CB41-9DD2-3AE1A3594431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58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18282-D35B-F747-800E-EC048612F347}" type="datetime1">
              <a:rPr lang="en-US" smtClean="0"/>
              <a:pPr/>
              <a:t>7/20/10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9772" y="6356350"/>
            <a:ext cx="10770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87757-C375-7C46-AB92-3771A48B21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26447" y="5991225"/>
            <a:ext cx="2832100" cy="730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378164" y="6064251"/>
            <a:ext cx="762000" cy="657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 flipH="1">
            <a:off x="2232286" y="5970587"/>
            <a:ext cx="680412" cy="7715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360" y="1631465"/>
            <a:ext cx="8125098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Probabilistic Modeling of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Molecular Evolution Using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Excel, </a:t>
            </a:r>
            <a:r>
              <a:rPr lang="en-US" dirty="0" err="1" smtClean="0">
                <a:solidFill>
                  <a:srgbClr val="000090"/>
                </a:solidFill>
              </a:rPr>
              <a:t>AgentSheets</a:t>
            </a:r>
            <a:r>
              <a:rPr lang="en-US" dirty="0" smtClean="0">
                <a:solidFill>
                  <a:srgbClr val="000090"/>
                </a:solidFill>
              </a:rPr>
              <a:t>, and R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Jeff Krause (Shodor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Sequence Space is Discrete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Probability theory is crucial to understanding sequences</a:t>
            </a:r>
          </a:p>
          <a:p>
            <a:endParaRPr lang="en-US" dirty="0" smtClean="0"/>
          </a:p>
          <a:p>
            <a:r>
              <a:rPr lang="en-US" dirty="0" smtClean="0"/>
              <a:t>Furthermore, metrics and algorithms for analyzing sequences are statistical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223342" y="2318382"/>
            <a:ext cx="306170" cy="112268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685382" y="2313402"/>
            <a:ext cx="306170" cy="112268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78"/>
            <a:ext cx="8229600" cy="130165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Sequence Comparison: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Similarity/Distance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899" y="2199995"/>
            <a:ext cx="3022202" cy="14843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TT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TT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</a:p>
          <a:p>
            <a:endParaRPr lang="en-US" sz="3600" dirty="0">
              <a:latin typeface="Andale Mono"/>
              <a:cs typeface="Andale Mon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012" y="4127837"/>
            <a:ext cx="7983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Proportional distance (</a:t>
            </a:r>
            <a:r>
              <a:rPr lang="en-US" sz="2400" dirty="0" err="1" smtClean="0"/>
              <a:t>p</a:t>
            </a:r>
            <a:r>
              <a:rPr lang="en-US" sz="2400" dirty="0" smtClean="0"/>
              <a:t>) = # of differences in aligned positions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81262" y="4521462"/>
            <a:ext cx="412474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</a:t>
            </a:r>
            <a:r>
              <a:rPr lang="en-US" sz="2400" dirty="0" smtClean="0"/>
              <a:t> = 2 differences in 10 positions</a:t>
            </a:r>
          </a:p>
          <a:p>
            <a:r>
              <a:rPr lang="en-US" sz="2400" dirty="0" err="1" smtClean="0"/>
              <a:t>p</a:t>
            </a:r>
            <a:r>
              <a:rPr lang="en-US" sz="2400" dirty="0" smtClean="0"/>
              <a:t> = 0.2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124"/>
            <a:ext cx="8229600" cy="1213514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Character Evolution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in Biological Sequences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602" y="2099160"/>
            <a:ext cx="3108796" cy="33328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TT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endParaRPr lang="en-US" sz="36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  <a:latin typeface="Andale Mono"/>
                <a:cs typeface="Andale Mono"/>
              </a:rPr>
              <a:t>||+|+||+||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endParaRPr lang="en-US" sz="36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7F7F7F"/>
                </a:solidFill>
                <a:latin typeface="Andale Mono"/>
                <a:cs typeface="Andale Mono"/>
              </a:rPr>
              <a:t>||||+||+||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TT</a:t>
            </a:r>
            <a:r>
              <a:rPr lang="en-US" sz="3600" dirty="0" smtClean="0">
                <a:solidFill>
                  <a:srgbClr val="008000"/>
                </a:solidFill>
                <a:latin typeface="Andale Mono"/>
                <a:cs typeface="Andale Mono"/>
              </a:rPr>
              <a:t>AA</a:t>
            </a:r>
            <a:r>
              <a:rPr lang="en-US" sz="3600" dirty="0" smtClean="0">
                <a:solidFill>
                  <a:srgbClr val="D9D701"/>
                </a:solidFill>
                <a:latin typeface="Andale Mono"/>
                <a:cs typeface="Andale Mono"/>
              </a:rPr>
              <a:t>G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r>
              <a:rPr lang="en-US" sz="3600" dirty="0" smtClean="0">
                <a:solidFill>
                  <a:srgbClr val="FF0000"/>
                </a:solidFill>
                <a:latin typeface="Andale Mono"/>
                <a:cs typeface="Andale Mono"/>
              </a:rPr>
              <a:t>T</a:t>
            </a:r>
            <a:r>
              <a:rPr lang="en-US" sz="3600" dirty="0" smtClean="0">
                <a:solidFill>
                  <a:srgbClr val="000090"/>
                </a:solidFill>
                <a:latin typeface="Andale Mono"/>
                <a:cs typeface="Andale Mono"/>
              </a:rPr>
              <a:t>C</a:t>
            </a:r>
            <a:endParaRPr lang="en-US" sz="3600" dirty="0" smtClean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743"/>
            <a:ext cx="8229600" cy="1281555"/>
          </a:xfrm>
        </p:spPr>
        <p:txBody>
          <a:bodyPr>
            <a:noAutofit/>
          </a:bodyPr>
          <a:lstStyle/>
          <a:p>
            <a:r>
              <a:rPr lang="en-US" dirty="0" smtClean="0"/>
              <a:t>Probabilistic Modeling </a:t>
            </a:r>
            <a:br>
              <a:rPr lang="en-US" dirty="0" smtClean="0"/>
            </a:br>
            <a:r>
              <a:rPr lang="en-US" dirty="0" smtClean="0"/>
              <a:t>of Sequence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replication (and recombination), errors occur</a:t>
            </a:r>
          </a:p>
          <a:p>
            <a:pPr lvl="1"/>
            <a:r>
              <a:rPr lang="en-US" dirty="0" smtClean="0"/>
              <a:t>Substitution, insertion, deletion, inversion, translocation, …</a:t>
            </a:r>
          </a:p>
          <a:p>
            <a:endParaRPr lang="en-US" sz="800" dirty="0" smtClean="0"/>
          </a:p>
          <a:p>
            <a:r>
              <a:rPr lang="en-US" dirty="0" smtClean="0"/>
              <a:t>Different types of errors have different chances of occurring, but they can all be considered to happen randomly</a:t>
            </a:r>
          </a:p>
          <a:p>
            <a:endParaRPr lang="en-US" sz="800" dirty="0" smtClean="0"/>
          </a:p>
          <a:p>
            <a:r>
              <a:rPr lang="en-US" dirty="0" smtClean="0"/>
              <a:t>To develop models we need data to indicate how often each type of error occurs </a:t>
            </a:r>
          </a:p>
          <a:p>
            <a:endParaRPr lang="en-US" sz="800" dirty="0" smtClean="0"/>
          </a:p>
          <a:p>
            <a:r>
              <a:rPr lang="en-US" dirty="0" smtClean="0"/>
              <a:t>Use observed frequencies and our understanding of the mechanism of error occurrence to estimate probabilities of errors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Stochastic Modeling of Sequences … </a:t>
            </a:r>
            <a:br>
              <a:rPr lang="en-US" dirty="0" smtClean="0"/>
            </a:br>
            <a:r>
              <a:rPr lang="en-US" dirty="0" smtClean="0"/>
              <a:t>and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3037"/>
            <a:ext cx="8229600" cy="3438893"/>
          </a:xfrm>
        </p:spPr>
        <p:txBody>
          <a:bodyPr/>
          <a:lstStyle/>
          <a:p>
            <a:r>
              <a:rPr lang="en-US" dirty="0" smtClean="0"/>
              <a:t>Yesterday we talked about dynamic modeling with difference equations and rates of change</a:t>
            </a:r>
          </a:p>
          <a:p>
            <a:endParaRPr lang="en-US" sz="900" dirty="0" smtClean="0"/>
          </a:p>
          <a:p>
            <a:r>
              <a:rPr lang="en-US" dirty="0" smtClean="0"/>
              <a:t>Instead of thinking in terms of rate or proportion per unit time, we could think in terms of probability of occurring within a time-step</a:t>
            </a:r>
          </a:p>
          <a:p>
            <a:endParaRPr lang="en-US" sz="900" dirty="0" smtClean="0"/>
          </a:p>
          <a:p>
            <a:r>
              <a:rPr lang="en-US" dirty="0" smtClean="0"/>
              <a:t>So all of our dynamic models  yesterday could be modeled probabilistically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Probability Terms – Part I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Trial – A single occurrence of a random process (e.g. a single coin toss, or roll of a die)</a:t>
            </a:r>
          </a:p>
          <a:p>
            <a:endParaRPr lang="en-US" sz="1000" dirty="0" smtClean="0"/>
          </a:p>
          <a:p>
            <a:r>
              <a:rPr lang="en-US" sz="2400" dirty="0" smtClean="0"/>
              <a:t>Outcome – The result of a trial (e.g. “heads” or “tails”)</a:t>
            </a:r>
          </a:p>
          <a:p>
            <a:endParaRPr lang="en-US" sz="973" dirty="0" smtClean="0"/>
          </a:p>
          <a:p>
            <a:r>
              <a:rPr lang="en-US" sz="2400" dirty="0" smtClean="0"/>
              <a:t>Probability – The chance of a random outcome occurring (e.g. </a:t>
            </a:r>
            <a:r>
              <a:rPr lang="en-US" sz="2400" dirty="0" err="1" smtClean="0"/>
              <a:t>p(heads</a:t>
            </a:r>
            <a:r>
              <a:rPr lang="en-US" sz="2400" dirty="0" smtClean="0"/>
              <a:t>)=0.5, p(3)=1/6)</a:t>
            </a:r>
          </a:p>
          <a:p>
            <a:endParaRPr lang="en-US" sz="900" dirty="0" smtClean="0"/>
          </a:p>
          <a:p>
            <a:r>
              <a:rPr lang="en-US" sz="2400" dirty="0" smtClean="0"/>
              <a:t>Frequency – The number of occurrences of an outcome</a:t>
            </a:r>
          </a:p>
          <a:p>
            <a:endParaRPr lang="en-US" sz="900" dirty="0" smtClean="0"/>
          </a:p>
          <a:p>
            <a:r>
              <a:rPr lang="en-US" dirty="0" smtClean="0"/>
              <a:t>Relative frequency – Number of occurrences of an outcome divided by the total number of trials</a:t>
            </a:r>
          </a:p>
          <a:p>
            <a:endParaRPr lang="en-US" sz="1000" dirty="0" smtClean="0"/>
          </a:p>
          <a:p>
            <a:pPr>
              <a:buNone/>
            </a:pPr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Probability Terms – Part II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/>
          </a:bodyPr>
          <a:lstStyle/>
          <a:p>
            <a:r>
              <a:rPr lang="en-US" dirty="0" smtClean="0"/>
              <a:t>Event – A grouping of multiple outcomes (e.g. “roll an odd number”, “roll less than 5”</a:t>
            </a:r>
            <a:r>
              <a:rPr lang="en-US" dirty="0" smtClean="0"/>
              <a:t>)</a:t>
            </a:r>
            <a:endParaRPr lang="en-US" sz="2400" dirty="0" smtClean="0"/>
          </a:p>
          <a:p>
            <a:endParaRPr lang="en-US" sz="900" dirty="0" smtClean="0"/>
          </a:p>
          <a:p>
            <a:r>
              <a:rPr lang="en-US" dirty="0" smtClean="0"/>
              <a:t>Independent – The probability of an outcome is not influenced by the outcomes of previous </a:t>
            </a:r>
            <a:r>
              <a:rPr lang="en-US" dirty="0" smtClean="0"/>
              <a:t>trials</a:t>
            </a:r>
          </a:p>
          <a:p>
            <a:endParaRPr lang="en-US" sz="900" dirty="0" smtClean="0"/>
          </a:p>
          <a:p>
            <a:r>
              <a:rPr lang="en-US" dirty="0" smtClean="0"/>
              <a:t>Multiplication rule </a:t>
            </a:r>
            <a:r>
              <a:rPr lang="en-US" dirty="0" smtClean="0"/>
              <a:t>–</a:t>
            </a:r>
            <a:r>
              <a:rPr lang="en-US" dirty="0" smtClean="0"/>
              <a:t> The probability that two independent outcomes will occur is the product of their individual probabilities (</a:t>
            </a:r>
            <a:r>
              <a:rPr lang="en-US" dirty="0" smtClean="0"/>
              <a:t>e.g. </a:t>
            </a:r>
            <a:r>
              <a:rPr lang="en-US" dirty="0" smtClean="0"/>
              <a:t>“toss two heads”, “roll is odd and &lt;= 4)</a:t>
            </a:r>
            <a:endParaRPr lang="en-US" dirty="0" smtClean="0"/>
          </a:p>
          <a:p>
            <a:endParaRPr lang="en-US" sz="900" dirty="0" smtClean="0"/>
          </a:p>
          <a:p>
            <a:endParaRPr lang="en-US" sz="1000" dirty="0" smtClean="0"/>
          </a:p>
          <a:p>
            <a:pPr>
              <a:buNone/>
            </a:pPr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Coin Toss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2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Create an Excel worksheet that conducts 10, 100, or 1000 trials of a coin toss</a:t>
            </a:r>
          </a:p>
          <a:p>
            <a:r>
              <a:rPr lang="en-US" dirty="0" smtClean="0"/>
              <a:t>Tally the frequency of heads for each number of trials 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 smtClean="0"/>
              <a:t>it a fair coin? How do you know. </a:t>
            </a:r>
          </a:p>
          <a:p>
            <a:r>
              <a:rPr lang="en-US" dirty="0" smtClean="0"/>
              <a:t>Variation in composition </a:t>
            </a:r>
            <a:r>
              <a:rPr lang="en-US" dirty="0" err="1" smtClean="0"/>
              <a:t>vs</a:t>
            </a:r>
            <a:r>
              <a:rPr lang="en-US" dirty="0" smtClean="0"/>
              <a:t> sample size</a:t>
            </a:r>
          </a:p>
          <a:p>
            <a:r>
              <a:rPr lang="en-US" dirty="0" smtClean="0"/>
              <a:t>Degree of variation with sample size (range or difference between (max – min) 3 of heads</a:t>
            </a:r>
          </a:p>
          <a:p>
            <a:pPr lvl="1"/>
            <a:r>
              <a:rPr lang="en-US" dirty="0" smtClean="0"/>
              <a:t>Probably smaller with small sample sizes since sample size limits range</a:t>
            </a:r>
          </a:p>
          <a:p>
            <a:pPr lvl="1"/>
            <a:r>
              <a:rPr lang="en-US" dirty="0" smtClean="0"/>
              <a:t>Larger sample size makes variation across larger range possible</a:t>
            </a:r>
          </a:p>
          <a:p>
            <a:r>
              <a:rPr lang="en-US" dirty="0" smtClean="0"/>
              <a:t>Proportional variation </a:t>
            </a:r>
            <a:r>
              <a:rPr lang="en-US" dirty="0" err="1" smtClean="0"/>
              <a:t>vs</a:t>
            </a:r>
            <a:r>
              <a:rPr lang="en-US" dirty="0" smtClean="0"/>
              <a:t> sample size</a:t>
            </a:r>
          </a:p>
          <a:p>
            <a:pPr lvl="1"/>
            <a:r>
              <a:rPr lang="en-US" dirty="0" smtClean="0"/>
              <a:t>Much larger for small samples since small differences in observed frequency have larger effect when divided by small denominator of small sample</a:t>
            </a:r>
          </a:p>
          <a:p>
            <a:r>
              <a:rPr lang="en-US" dirty="0" smtClean="0"/>
              <a:t>Probability of a given sequence of outcomes – multiplication rule multiple independent events</a:t>
            </a:r>
          </a:p>
          <a:p>
            <a:r>
              <a:rPr lang="en-US" dirty="0" smtClean="0"/>
              <a:t>Permutations – 2</a:t>
            </a:r>
            <a:r>
              <a:rPr lang="en-US" baseline="30000" dirty="0" smtClean="0"/>
              <a:t>n</a:t>
            </a:r>
            <a:r>
              <a:rPr lang="en-US" dirty="0" smtClean="0"/>
              <a:t> different </a:t>
            </a:r>
            <a:r>
              <a:rPr lang="en-US" dirty="0" err="1" smtClean="0"/>
              <a:t>n</a:t>
            </a:r>
            <a:r>
              <a:rPr lang="en-US" dirty="0" smtClean="0"/>
              <a:t>-length sequences</a:t>
            </a:r>
          </a:p>
          <a:p>
            <a:r>
              <a:rPr lang="en-US" dirty="0" smtClean="0"/>
              <a:t>Probability of event specifying sequence composition – enumerate permutations and sum probabilities of events matching criteria, this is the addition rule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Die Roll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 fair die? How do you know?</a:t>
            </a:r>
          </a:p>
          <a:p>
            <a:r>
              <a:rPr lang="en-US" dirty="0" smtClean="0"/>
              <a:t>Event probabilities for single trial</a:t>
            </a:r>
          </a:p>
          <a:p>
            <a:pPr lvl="1"/>
            <a:r>
              <a:rPr lang="en-US" dirty="0" err="1" smtClean="0"/>
              <a:t>p(odd</a:t>
            </a:r>
            <a:r>
              <a:rPr lang="en-US" dirty="0" smtClean="0"/>
              <a:t>), </a:t>
            </a:r>
            <a:r>
              <a:rPr lang="en-US" dirty="0" err="1" smtClean="0"/>
              <a:t>p(odd</a:t>
            </a:r>
            <a:r>
              <a:rPr lang="en-US" dirty="0" smtClean="0"/>
              <a:t> and &lt; 5)</a:t>
            </a:r>
          </a:p>
          <a:p>
            <a:r>
              <a:rPr lang="en-US" dirty="0" smtClean="0"/>
              <a:t>Event probabilities for two trial events</a:t>
            </a:r>
          </a:p>
          <a:p>
            <a:pPr lvl="1"/>
            <a:r>
              <a:rPr lang="en-US" dirty="0" smtClean="0"/>
              <a:t>p(2,5), p(2,5 in any order), </a:t>
            </a:r>
            <a:r>
              <a:rPr lang="en-US" dirty="0" err="1" smtClean="0"/>
              <a:t>p(sum</a:t>
            </a:r>
            <a:r>
              <a:rPr lang="en-US" dirty="0" smtClean="0"/>
              <a:t> is 7) – (use plop-it) </a:t>
            </a:r>
          </a:p>
          <a:p>
            <a:r>
              <a:rPr lang="en-US" dirty="0" smtClean="0"/>
              <a:t>Union and intersection – explore addition rule and mutual exclusive, as well as multiplication rule and independence</a:t>
            </a:r>
          </a:p>
          <a:p>
            <a:r>
              <a:rPr lang="en-US" dirty="0" smtClean="0"/>
              <a:t>Probability of a given sequence of length </a:t>
            </a:r>
            <a:r>
              <a:rPr lang="en-US" dirty="0" err="1" smtClean="0"/>
              <a:t>n</a:t>
            </a:r>
            <a:r>
              <a:rPr lang="en-US" dirty="0" smtClean="0"/>
              <a:t> = 6</a:t>
            </a:r>
            <a:r>
              <a:rPr lang="en-US" baseline="30000" dirty="0" smtClean="0"/>
              <a:t>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548"/>
            <a:ext cx="8229600" cy="1143000"/>
          </a:xfrm>
        </p:spPr>
        <p:txBody>
          <a:bodyPr/>
          <a:lstStyle/>
          <a:p>
            <a:r>
              <a:rPr lang="en-US" dirty="0" smtClean="0"/>
              <a:t>Probability Terms – Part </a:t>
            </a:r>
            <a:r>
              <a:rPr lang="en-US" dirty="0" smtClean="0"/>
              <a:t>III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548"/>
            <a:ext cx="8229600" cy="49387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Union – The event that either or both of two events will occur on a trial (e.g. the union of “odd” and “&gt;4” is “1,3,5,6”</a:t>
            </a:r>
            <a:r>
              <a:rPr lang="en-US" dirty="0" smtClean="0"/>
              <a:t>)</a:t>
            </a:r>
          </a:p>
          <a:p>
            <a:endParaRPr lang="en-US" sz="973" dirty="0" smtClean="0"/>
          </a:p>
          <a:p>
            <a:r>
              <a:rPr lang="en-US" sz="2400" dirty="0" smtClean="0"/>
              <a:t>Mutually </a:t>
            </a:r>
            <a:r>
              <a:rPr lang="en-US" sz="2400" dirty="0" smtClean="0"/>
              <a:t>exclusive – Two events are mutually exclusive if they can’t occur simultaneously (e.g. “roll an even number” and “roll an odd number”)</a:t>
            </a:r>
          </a:p>
          <a:p>
            <a:endParaRPr lang="en-US" sz="900" dirty="0" smtClean="0"/>
          </a:p>
          <a:p>
            <a:r>
              <a:rPr lang="en-US" sz="2400" dirty="0" smtClean="0"/>
              <a:t>Addition rule – The probability of an event consisting of mutually exclusive outcomes is the sum of the probabilities of the outcomes (e.g. </a:t>
            </a:r>
            <a:r>
              <a:rPr lang="en-US" sz="2400" dirty="0" err="1" smtClean="0"/>
              <a:t>p(heads,tails</a:t>
            </a:r>
            <a:r>
              <a:rPr lang="en-US" sz="2400" dirty="0" smtClean="0"/>
              <a:t>) = </a:t>
            </a:r>
            <a:r>
              <a:rPr lang="en-US" sz="2400" dirty="0" err="1" smtClean="0"/>
              <a:t>p(heads</a:t>
            </a:r>
            <a:r>
              <a:rPr lang="en-US" sz="2400" dirty="0" smtClean="0"/>
              <a:t>) + </a:t>
            </a:r>
            <a:r>
              <a:rPr lang="en-US" sz="2400" dirty="0" err="1" smtClean="0"/>
              <a:t>p(tails</a:t>
            </a:r>
            <a:r>
              <a:rPr lang="en-US" sz="2400" dirty="0" smtClean="0"/>
              <a:t>)</a:t>
            </a:r>
          </a:p>
          <a:p>
            <a:endParaRPr lang="en-US" sz="900" dirty="0" smtClean="0"/>
          </a:p>
          <a:p>
            <a:r>
              <a:rPr lang="en-US" sz="2400" dirty="0" smtClean="0"/>
              <a:t>Complement – The complement to any event includes all possible outcomes not in the event (e.g. “not heads”, “not 5”). The probability o</a:t>
            </a:r>
            <a:r>
              <a:rPr lang="en-US" dirty="0" smtClean="0"/>
              <a:t>f the complement is ( 1 – the probability of the event</a:t>
            </a:r>
            <a:r>
              <a:rPr lang="en-US" dirty="0" smtClean="0"/>
              <a:t>)</a:t>
            </a:r>
          </a:p>
          <a:p>
            <a:endParaRPr lang="en-US" sz="865" dirty="0" smtClean="0"/>
          </a:p>
          <a:p>
            <a:r>
              <a:rPr lang="en-US" dirty="0" smtClean="0"/>
              <a:t>Exhaustive – The set of all possible outcome, the probability must sum to 1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19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Molecular Evolution and Phylogenetics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450" y="1316700"/>
            <a:ext cx="7305100" cy="475614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Biology basics</a:t>
            </a:r>
          </a:p>
          <a:p>
            <a:pPr lvl="1"/>
            <a:r>
              <a:rPr lang="en-US" dirty="0" smtClean="0"/>
              <a:t>Central dogma: DNA -&gt; RNA -&gt; protein</a:t>
            </a:r>
          </a:p>
          <a:p>
            <a:pPr lvl="1"/>
            <a:r>
              <a:rPr lang="en-US" dirty="0" smtClean="0"/>
              <a:t>DNA replication and processing can lead to changes in DNA composition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Metrics of distance</a:t>
            </a:r>
          </a:p>
          <a:p>
            <a:pPr lvl="1"/>
            <a:r>
              <a:rPr lang="en-US" dirty="0" smtClean="0"/>
              <a:t>Observed substitution frequencies</a:t>
            </a:r>
          </a:p>
          <a:p>
            <a:pPr lvl="2"/>
            <a:r>
              <a:rPr lang="en-US" dirty="0" smtClean="0"/>
              <a:t>“How often do we see A replaced with C”</a:t>
            </a:r>
          </a:p>
          <a:p>
            <a:pPr lvl="1"/>
            <a:r>
              <a:rPr lang="en-US" dirty="0" smtClean="0"/>
              <a:t>Distance based on evolutionary model</a:t>
            </a:r>
          </a:p>
          <a:p>
            <a:pPr lvl="2"/>
            <a:r>
              <a:rPr lang="en-US" dirty="0" smtClean="0"/>
              <a:t>“How many events separate these two sequences”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Markov Models of Sequence Evolution</a:t>
            </a:r>
          </a:p>
          <a:p>
            <a:pPr lvl="1"/>
            <a:r>
              <a:rPr lang="en-US" dirty="0" smtClean="0"/>
              <a:t>Markov process – future state only depends on current state, not how it got there</a:t>
            </a:r>
          </a:p>
          <a:p>
            <a:pPr lvl="1"/>
            <a:r>
              <a:rPr lang="en-US" dirty="0" smtClean="0"/>
              <a:t>Molecular genetic mechanisms at multiple scales with distinct probabilities</a:t>
            </a:r>
          </a:p>
          <a:p>
            <a:pPr lvl="2"/>
            <a:r>
              <a:rPr lang="en-US" dirty="0" smtClean="0"/>
              <a:t>Single site events – sequences</a:t>
            </a:r>
          </a:p>
          <a:p>
            <a:pPr lvl="2"/>
            <a:r>
              <a:rPr lang="en-US" dirty="0" smtClean="0"/>
              <a:t>Events at larger scales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Nucleotide substitution: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Jukes-Cantor model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716" y="3053833"/>
            <a:ext cx="2551419" cy="5657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C  C  </a:t>
            </a:r>
            <a:r>
              <a:rPr lang="en-US" dirty="0" smtClean="0">
                <a:solidFill>
                  <a:srgbClr val="00C000"/>
                </a:solidFill>
              </a:rPr>
              <a:t>A</a:t>
            </a:r>
            <a:r>
              <a:rPr lang="en-US" dirty="0" smtClean="0"/>
              <a:t>  T  G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663542" y="3840750"/>
            <a:ext cx="44226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63694" y="4062678"/>
            <a:ext cx="42211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C000"/>
                </a:solidFill>
              </a:rPr>
              <a:t>A</a:t>
            </a:r>
            <a:endParaRPr lang="en-US" sz="3200" dirty="0">
              <a:solidFill>
                <a:srgbClr val="00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6094" y="4215078"/>
            <a:ext cx="403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C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8494" y="4367478"/>
            <a:ext cx="4435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8C417"/>
                </a:solidFill>
              </a:rPr>
              <a:t>G</a:t>
            </a:r>
            <a:endParaRPr lang="en-US" sz="3200" dirty="0">
              <a:solidFill>
                <a:srgbClr val="C8C417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0894" y="4519878"/>
            <a:ext cx="3846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6684" y="2920205"/>
            <a:ext cx="42211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C000"/>
                </a:solidFill>
              </a:rPr>
              <a:t>A</a:t>
            </a:r>
            <a:endParaRPr lang="en-US" sz="3200" dirty="0">
              <a:solidFill>
                <a:srgbClr val="00C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6223" y="3579962"/>
            <a:ext cx="42211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C000"/>
                </a:solidFill>
              </a:rPr>
              <a:t>A</a:t>
            </a:r>
            <a:endParaRPr lang="en-US" sz="3200" dirty="0">
              <a:solidFill>
                <a:srgbClr val="00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74858" y="4105202"/>
            <a:ext cx="403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C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56223" y="4610598"/>
            <a:ext cx="4435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8C417"/>
                </a:solidFill>
              </a:rPr>
              <a:t>G</a:t>
            </a:r>
            <a:endParaRPr lang="en-US" sz="3200" dirty="0">
              <a:solidFill>
                <a:srgbClr val="C8C41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93693" y="5104654"/>
            <a:ext cx="3846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53347" y="2920205"/>
            <a:ext cx="403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C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70223" y="2920205"/>
            <a:ext cx="4435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8C417"/>
                </a:solidFill>
              </a:rPr>
              <a:t>G</a:t>
            </a:r>
            <a:endParaRPr lang="en-US" sz="3200" dirty="0">
              <a:solidFill>
                <a:srgbClr val="C8C41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21728" y="2920205"/>
            <a:ext cx="3846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722092" y="3636662"/>
            <a:ext cx="1984278" cy="2019542"/>
            <a:chOff x="5420505" y="2316657"/>
            <a:chExt cx="1984278" cy="2019542"/>
          </a:xfrm>
        </p:grpSpPr>
        <p:sp>
          <p:nvSpPr>
            <p:cNvPr id="19" name="Rectangle 18"/>
            <p:cNvSpPr/>
            <p:nvPr/>
          </p:nvSpPr>
          <p:spPr>
            <a:xfrm>
              <a:off x="5425097" y="2316657"/>
              <a:ext cx="1979685" cy="201874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5400000">
              <a:off x="4905874" y="3326031"/>
              <a:ext cx="2018748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5401768" y="3325237"/>
              <a:ext cx="2018748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5903607" y="3325237"/>
              <a:ext cx="2018748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 flipV="1">
              <a:off x="5425098" y="3849511"/>
              <a:ext cx="1979685" cy="317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0800000" flipV="1">
              <a:off x="5425098" y="2841555"/>
              <a:ext cx="1979685" cy="317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 flipV="1">
              <a:off x="5420505" y="3343043"/>
              <a:ext cx="1979685" cy="317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2758944" y="1769084"/>
            <a:ext cx="3626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Substitution rates are equal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783384" y="4187418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4724" y="4698140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94724" y="518403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73077" y="3701524"/>
            <a:ext cx="602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-3a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8494" y="3659667"/>
            <a:ext cx="1660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Markov process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293593" y="370152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93593" y="4725800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93593" y="521169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03802" y="370152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15142" y="4212246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03802" y="521169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291331" y="3701524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02671" y="4212246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02671" y="4698140"/>
            <a:ext cx="346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67273" y="4210488"/>
            <a:ext cx="602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-3a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56823" y="4704544"/>
            <a:ext cx="602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-3a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50271" y="5211694"/>
            <a:ext cx="602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-3a</a:t>
            </a:r>
            <a:endParaRPr lang="en-US" sz="2000" dirty="0">
              <a:latin typeface="Symbol" charset="2"/>
              <a:cs typeface="Symbol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40172" y="2216324"/>
            <a:ext cx="466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Nucleotides are in equal abundance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5079603" y="5828878"/>
            <a:ext cx="3103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Rate matrix = </a:t>
            </a:r>
            <a:r>
              <a:rPr lang="en-US" sz="2400" dirty="0" smtClean="0">
                <a:latin typeface="Times New Roman"/>
                <a:cs typeface="Times New Roman"/>
              </a:rPr>
              <a:t>M = {</a:t>
            </a:r>
            <a:r>
              <a:rPr lang="en-US" sz="2400" dirty="0" err="1" smtClean="0">
                <a:latin typeface="Symbol" charset="2"/>
                <a:cs typeface="Symbol" charset="2"/>
              </a:rPr>
              <a:t>m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ij</a:t>
            </a:r>
            <a:r>
              <a:rPr lang="en-US" sz="2400" dirty="0" smtClean="0">
                <a:latin typeface="Times New Roman"/>
                <a:cs typeface="Times New Roman"/>
              </a:rPr>
              <a:t>}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2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Simulating Jukes-Cantor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sequence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One nucleotide per sequence position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Simulating change as finite difference using rate equation would give fractional abundances at each position (population)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Need to convert matrix of rates to transition probabilities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P(t</a:t>
            </a:r>
            <a:r>
              <a:rPr lang="en-US" dirty="0" smtClean="0">
                <a:latin typeface="Times New Roman"/>
                <a:cs typeface="Times New Roman"/>
              </a:rPr>
              <a:t>) = {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ij</a:t>
            </a:r>
            <a:r>
              <a:rPr lang="en-US" dirty="0" err="1" smtClean="0">
                <a:latin typeface="Times New Roman"/>
                <a:cs typeface="Times New Roman"/>
              </a:rPr>
              <a:t>(t</a:t>
            </a:r>
            <a:r>
              <a:rPr lang="en-US" dirty="0" smtClean="0">
                <a:latin typeface="Times New Roman"/>
                <a:cs typeface="Times New Roman"/>
              </a:rPr>
              <a:t>)} = </a:t>
            </a:r>
            <a:r>
              <a:rPr lang="en-US" dirty="0" err="1" smtClean="0">
                <a:latin typeface="Times New Roman"/>
                <a:cs typeface="Times New Roman"/>
              </a:rPr>
              <a:t>e</a:t>
            </a:r>
            <a:r>
              <a:rPr lang="en-US" baseline="30000" dirty="0" err="1" smtClean="0">
                <a:latin typeface="Times New Roman"/>
                <a:cs typeface="Times New Roman"/>
              </a:rPr>
              <a:t>Mt</a:t>
            </a:r>
            <a:endParaRPr lang="en-US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2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Simulating Jukes-Cantor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sequence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60" y="2552785"/>
            <a:ext cx="1323123" cy="667845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P(t</a:t>
            </a:r>
            <a:r>
              <a:rPr lang="en-US" dirty="0" smtClean="0">
                <a:latin typeface="Times New Roman"/>
                <a:cs typeface="Times New Roman"/>
              </a:rPr>
              <a:t>) = 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1441712" y="2052592"/>
            <a:ext cx="3140904" cy="1601652"/>
            <a:chOff x="1793252" y="2630932"/>
            <a:chExt cx="3140904" cy="1601652"/>
          </a:xfrm>
        </p:grpSpPr>
        <p:sp>
          <p:nvSpPr>
            <p:cNvPr id="5" name="TextBox 4"/>
            <p:cNvSpPr txBox="1"/>
            <p:nvPr/>
          </p:nvSpPr>
          <p:spPr>
            <a:xfrm>
              <a:off x="1857755" y="2630932"/>
              <a:ext cx="306506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0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</a:t>
              </a:r>
            </a:p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0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</a:t>
              </a:r>
            </a:p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0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</a:t>
              </a:r>
            </a:p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  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0</a:t>
              </a:r>
              <a:r>
                <a:rPr lang="en-US" sz="2400" dirty="0" smtClean="0">
                  <a:latin typeface="Times New Roman"/>
                  <a:cs typeface="Times New Roman"/>
                </a:rPr>
                <a:t>(t)</a:t>
              </a:r>
              <a:endParaRPr lang="en-US" sz="2400" dirty="0">
                <a:latin typeface="Times New Roman"/>
                <a:cs typeface="Times New Roman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793252" y="2696936"/>
              <a:ext cx="147061" cy="1535648"/>
              <a:chOff x="1778734" y="2664944"/>
              <a:chExt cx="147061" cy="1203506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1179364" y="3265903"/>
                <a:ext cx="1200329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80323" y="2664944"/>
                <a:ext cx="145472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78734" y="3866862"/>
                <a:ext cx="145472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 flipH="1">
              <a:off x="4787095" y="2664951"/>
              <a:ext cx="147061" cy="1567633"/>
              <a:chOff x="1778734" y="2664944"/>
              <a:chExt cx="147061" cy="120350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1179364" y="3265903"/>
                <a:ext cx="1200329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780323" y="2664944"/>
                <a:ext cx="145472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1778734" y="3866862"/>
                <a:ext cx="145472" cy="1588"/>
              </a:xfrm>
              <a:prstGeom prst="line">
                <a:avLst/>
              </a:prstGeom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/>
          <p:cNvGrpSpPr/>
          <p:nvPr/>
        </p:nvGrpSpPr>
        <p:grpSpPr>
          <a:xfrm>
            <a:off x="5044334" y="2099681"/>
            <a:ext cx="3896047" cy="1200329"/>
            <a:chOff x="5441234" y="2666681"/>
            <a:chExt cx="3896047" cy="1200329"/>
          </a:xfrm>
        </p:grpSpPr>
        <p:sp>
          <p:nvSpPr>
            <p:cNvPr id="18" name="TextBox 17"/>
            <p:cNvSpPr txBox="1"/>
            <p:nvPr/>
          </p:nvSpPr>
          <p:spPr>
            <a:xfrm>
              <a:off x="6031140" y="2666681"/>
              <a:ext cx="73875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Courier New"/>
                  <a:cs typeface="Courier New"/>
                </a:rPr>
                <a:t>{</a:t>
              </a:r>
              <a:endParaRPr lang="en-US" sz="7200" dirty="0">
                <a:latin typeface="Courier New"/>
                <a:cs typeface="Courier New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50691" y="2915665"/>
              <a:ext cx="27865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0</a:t>
              </a:r>
              <a:r>
                <a:rPr lang="en-US" sz="2400" dirty="0" smtClean="0">
                  <a:latin typeface="Times New Roman"/>
                  <a:cs typeface="Times New Roman"/>
                </a:rPr>
                <a:t>(t) = (1 + 3e</a:t>
              </a:r>
              <a:r>
                <a:rPr lang="en-US" sz="2400" baseline="30000" dirty="0" smtClean="0">
                  <a:latin typeface="Times New Roman"/>
                  <a:cs typeface="Times New Roman"/>
                </a:rPr>
                <a:t>-4</a:t>
              </a:r>
              <a:r>
                <a:rPr lang="en-US" sz="2400" baseline="30000" dirty="0" smtClean="0">
                  <a:latin typeface="Symbol" charset="2"/>
                  <a:cs typeface="Symbol" charset="2"/>
                </a:rPr>
                <a:t>a</a:t>
              </a:r>
              <a:r>
                <a:rPr lang="en-US" sz="2400" baseline="30000" dirty="0" smtClean="0">
                  <a:latin typeface="Times New Roman"/>
                  <a:cs typeface="Times New Roman"/>
                </a:rPr>
                <a:t>t</a:t>
              </a:r>
              <a:r>
                <a:rPr lang="en-US" sz="2400" dirty="0" smtClean="0">
                  <a:latin typeface="Times New Roman"/>
                  <a:cs typeface="Times New Roman"/>
                </a:rPr>
                <a:t>) / 4</a:t>
              </a:r>
            </a:p>
            <a:p>
              <a:r>
                <a:rPr lang="en-US" sz="2400" dirty="0" smtClean="0">
                  <a:latin typeface="Times New Roman"/>
                  <a:cs typeface="Times New Roman"/>
                </a:rPr>
                <a:t>p</a:t>
              </a:r>
              <a:r>
                <a:rPr lang="en-US" sz="2400" baseline="-25000" dirty="0" smtClean="0">
                  <a:latin typeface="Times New Roman"/>
                  <a:cs typeface="Times New Roman"/>
                </a:rPr>
                <a:t>1</a:t>
              </a:r>
              <a:r>
                <a:rPr lang="en-US" sz="2400" dirty="0" smtClean="0">
                  <a:latin typeface="Times New Roman"/>
                  <a:cs typeface="Times New Roman"/>
                </a:rPr>
                <a:t>(t) = (1 - e</a:t>
              </a:r>
              <a:r>
                <a:rPr lang="en-US" sz="2400" baseline="30000" dirty="0" smtClean="0">
                  <a:latin typeface="Times New Roman"/>
                  <a:cs typeface="Times New Roman"/>
                </a:rPr>
                <a:t>-4</a:t>
              </a:r>
              <a:r>
                <a:rPr lang="en-US" sz="2400" baseline="30000" dirty="0" smtClean="0">
                  <a:latin typeface="Symbol" charset="2"/>
                  <a:cs typeface="Symbol" charset="2"/>
                </a:rPr>
                <a:t>a</a:t>
              </a:r>
              <a:r>
                <a:rPr lang="en-US" sz="2400" baseline="30000" dirty="0" smtClean="0">
                  <a:latin typeface="Times New Roman"/>
                  <a:cs typeface="Times New Roman"/>
                </a:rPr>
                <a:t>t</a:t>
              </a:r>
              <a:r>
                <a:rPr lang="en-US" sz="2400" dirty="0" smtClean="0">
                  <a:latin typeface="Times New Roman"/>
                  <a:cs typeface="Times New Roman"/>
                </a:rPr>
                <a:t>) / 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41234" y="3138019"/>
              <a:ext cx="740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with</a:t>
              </a:r>
              <a:endParaRPr lang="en-US" sz="24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02194" y="4080624"/>
            <a:ext cx="7539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Since each row sums to one, only one expression is needed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Jukes-Cantor models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AgentSheets</a:t>
            </a:r>
            <a:endParaRPr lang="en-US" dirty="0" smtClean="0"/>
          </a:p>
          <a:p>
            <a:pPr lvl="1"/>
            <a:r>
              <a:rPr lang="en-US" dirty="0" smtClean="0"/>
              <a:t>Cell lineage tree</a:t>
            </a:r>
          </a:p>
          <a:p>
            <a:r>
              <a:rPr lang="en-US" dirty="0" smtClean="0"/>
              <a:t>Excel</a:t>
            </a:r>
          </a:p>
          <a:p>
            <a:pPr lvl="1"/>
            <a:r>
              <a:rPr lang="en-US" dirty="0" smtClean="0"/>
              <a:t>Cell lineage tree</a:t>
            </a:r>
          </a:p>
          <a:p>
            <a:pPr lvl="1"/>
            <a:r>
              <a:rPr lang="en-US" dirty="0" smtClean="0"/>
              <a:t>two sequence distance</a:t>
            </a:r>
          </a:p>
          <a:p>
            <a:pPr lvl="1"/>
            <a:r>
              <a:rPr lang="en-US" dirty="0" smtClean="0"/>
              <a:t>Probability vs. time</a:t>
            </a:r>
          </a:p>
          <a:p>
            <a:r>
              <a:rPr lang="en-US" dirty="0" smtClean="0"/>
              <a:t>R</a:t>
            </a:r>
          </a:p>
          <a:p>
            <a:pPr lvl="1"/>
            <a:r>
              <a:rPr lang="en-US" dirty="0" smtClean="0"/>
              <a:t>Cell lineage tree vs. </a:t>
            </a:r>
            <a:r>
              <a:rPr lang="en-US" dirty="0" err="1" smtClean="0"/>
              <a:t>phylogenetic</a:t>
            </a:r>
            <a:r>
              <a:rPr lang="en-US" dirty="0" smtClean="0"/>
              <a:t> reconstruction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References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Felsenstein</a:t>
            </a:r>
            <a:r>
              <a:rPr lang="en-US" sz="2400" dirty="0" smtClean="0"/>
              <a:t>, J. (2003). </a:t>
            </a:r>
            <a:r>
              <a:rPr lang="en-US" sz="2400" i="1" dirty="0" smtClean="0"/>
              <a:t>Inferring Phylogenies (2nd ed.). </a:t>
            </a:r>
            <a:r>
              <a:rPr lang="en-US" sz="2400" i="1" dirty="0" err="1" smtClean="0"/>
              <a:t>Sinauer</a:t>
            </a:r>
            <a:r>
              <a:rPr lang="en-US" sz="2400" i="1" dirty="0" smtClean="0"/>
              <a:t> Associates.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2400" dirty="0" smtClean="0"/>
              <a:t>Nielsen, R. (2005). </a:t>
            </a:r>
            <a:r>
              <a:rPr lang="en-US" sz="2400" i="1" dirty="0" smtClean="0"/>
              <a:t>Statistical Methods in Molecular Evolution (1st ed.). Springer.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Yang, Z. (2006). </a:t>
            </a:r>
            <a:r>
              <a:rPr lang="en-US" sz="2400" i="1" dirty="0" smtClean="0"/>
              <a:t>Computational molecular evolution (</a:t>
            </a:r>
            <a:r>
              <a:rPr lang="en-US" sz="2400" i="1" dirty="0" err="1" smtClean="0"/>
              <a:t>p</a:t>
            </a:r>
            <a:r>
              <a:rPr lang="en-US" sz="2400" i="1" dirty="0" smtClean="0"/>
              <a:t>. 357). Oxford University Press.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19556</TotalTime>
  <Words>1509</Words>
  <Application>Microsoft Macintosh PowerPoint</Application>
  <PresentationFormat>On-screen Show (4:3)</PresentationFormat>
  <Paragraphs>183</Paragraphs>
  <Slides>17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Probabilistic Modeling of  Molecular Evolution Using  Excel, AgentSheets, and R</vt:lpstr>
      <vt:lpstr>Biological Sequence Space is Discrete</vt:lpstr>
      <vt:lpstr>Sequence Comparison:  Similarity/Distance</vt:lpstr>
      <vt:lpstr>Character Evolution  in Biological Sequences</vt:lpstr>
      <vt:lpstr>Probabilistic Modeling  of Sequence Evolution</vt:lpstr>
      <vt:lpstr>Stochastic Modeling of Sequences …  and More</vt:lpstr>
      <vt:lpstr>Probability Terms – Part I</vt:lpstr>
      <vt:lpstr>Probability Terms – Part II</vt:lpstr>
      <vt:lpstr>Coin Toss</vt:lpstr>
      <vt:lpstr>Die Roll</vt:lpstr>
      <vt:lpstr>Probability Terms – Part III</vt:lpstr>
      <vt:lpstr>Molecular Evolution and Phylogenetics</vt:lpstr>
      <vt:lpstr>Nucleotide substitution: Jukes-Cantor model</vt:lpstr>
      <vt:lpstr>Simulating Jukes-Cantor  sequence evolution</vt:lpstr>
      <vt:lpstr>Simulating Jukes-Cantor  sequence evolution</vt:lpstr>
      <vt:lpstr>Jukes-Cantor models</vt:lpstr>
      <vt:lpstr>References</vt:lpstr>
    </vt:vector>
  </TitlesOfParts>
  <Company>Shodor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Evolution and Phylogeny Using AgentSheets, Excel, R and MEGA</dc:title>
  <dc:creator>Jeff Krause</dc:creator>
  <cp:lastModifiedBy>Jeff Krause</cp:lastModifiedBy>
  <cp:revision>67</cp:revision>
  <dcterms:created xsi:type="dcterms:W3CDTF">2010-07-20T06:59:51Z</dcterms:created>
  <dcterms:modified xsi:type="dcterms:W3CDTF">2010-07-20T15:03:16Z</dcterms:modified>
</cp:coreProperties>
</file>