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Default Extension="tiff" ContentType="image/tiff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Default Extension="rels" ContentType="application/vnd.openxmlformats-package.relationships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1" r:id="rId5"/>
    <p:sldId id="260" r:id="rId6"/>
    <p:sldId id="259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8896" autoAdjust="0"/>
    <p:restoredTop sz="86383" autoAdjust="0"/>
  </p:normalViewPr>
  <p:slideViewPr>
    <p:cSldViewPr>
      <p:cViewPr varScale="1">
        <p:scale>
          <a:sx n="105" d="100"/>
          <a:sy n="105" d="100"/>
        </p:scale>
        <p:origin x="-1200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theme" Target="theme/theme1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6A4CCB-7387-4F0F-88F2-D86978BB0B29}" type="datetimeFigureOut">
              <a:rPr lang="en-US" smtClean="0"/>
              <a:pPr/>
              <a:t>7/19/10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2E534C-0E1E-4FC4-A09A-254D16C3EAB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Goldilock’s</a:t>
            </a:r>
            <a:r>
              <a:rPr lang="en-US" dirty="0" smtClean="0"/>
              <a:t> and</a:t>
            </a:r>
            <a:r>
              <a:rPr lang="en-US" baseline="0" dirty="0" smtClean="0"/>
              <a:t> the three modelers – need just the right amount of detail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2E534C-0E1E-4FC4-A09A-254D16C3EAB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/>
              <a:t>Share your list with your neighbor,</a:t>
            </a:r>
            <a:r>
              <a:rPr lang="en-US" sz="1200" baseline="0" dirty="0" smtClean="0"/>
              <a:t> pick one or two learning goals to share with everyone.  (I will write or type these as they are shared.</a:t>
            </a:r>
            <a:r>
              <a:rPr lang="en-US" sz="1200" baseline="0" dirty="0" smtClean="0"/>
              <a:t>)</a:t>
            </a:r>
          </a:p>
          <a:p>
            <a:endParaRPr lang="en-US" sz="1200" baseline="0" dirty="0" smtClean="0"/>
          </a:p>
          <a:p>
            <a:r>
              <a:rPr lang="en-US" dirty="0" smtClean="0"/>
              <a:t>Keep it simple and appropriate</a:t>
            </a:r>
            <a:r>
              <a:rPr lang="en-US" baseline="0" dirty="0" smtClean="0"/>
              <a:t> to the purpose of the model.</a:t>
            </a:r>
          </a:p>
          <a:p>
            <a:r>
              <a:rPr lang="en-US" baseline="0" dirty="0" smtClean="0"/>
              <a:t>Concept &lt;-&gt; application</a:t>
            </a:r>
          </a:p>
          <a:p>
            <a:r>
              <a:rPr lang="en-US" baseline="0" dirty="0" smtClean="0"/>
              <a:t>Novel definition and example of growth</a:t>
            </a:r>
          </a:p>
          <a:p>
            <a:r>
              <a:rPr lang="en-US" baseline="0" dirty="0" smtClean="0"/>
              <a:t>Understand cycles and limits using specific examples</a:t>
            </a:r>
          </a:p>
          <a:p>
            <a:r>
              <a:rPr lang="en-US" baseline="0" dirty="0" smtClean="0"/>
              <a:t>Place organisms in </a:t>
            </a:r>
            <a:r>
              <a:rPr lang="en-US" baseline="0" dirty="0" err="1" smtClean="0"/>
              <a:t>phylogenetic</a:t>
            </a:r>
            <a:r>
              <a:rPr lang="en-US" baseline="0" dirty="0" smtClean="0"/>
              <a:t> context &amp; understand classes and functional groups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2E534C-0E1E-4FC4-A09A-254D16C3EAB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Bring up transport, energy</a:t>
            </a:r>
            <a:r>
              <a:rPr lang="en-US" baseline="0" dirty="0" smtClean="0"/>
              <a:t> budgets, primary producers, etc based on what participants </a:t>
            </a:r>
            <a:r>
              <a:rPr lang="en-US" baseline="0" dirty="0" smtClean="0"/>
              <a:t>mention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Look to emphasize common principles that generalize to other living systems, and fit it into larger issues and contexts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2E534C-0E1E-4FC4-A09A-254D16C3EAB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Ask for answers, write or type, add in any they miss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2E534C-0E1E-4FC4-A09A-254D16C3EAB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Ask for reasons, list on slide or whiteboard.</a:t>
            </a:r>
          </a:p>
          <a:p>
            <a:r>
              <a:rPr lang="en-US" dirty="0" smtClean="0"/>
              <a:t>C3/C4 is a teaser, we’ll come back to this in a bit…let’s get</a:t>
            </a:r>
            <a:r>
              <a:rPr lang="en-US" baseline="0" dirty="0" smtClean="0"/>
              <a:t> into making a model now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Think of it as an engineering challenge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2E534C-0E1E-4FC4-A09A-254D16C3EAB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Ask CS folks for other examples</a:t>
            </a:r>
            <a:r>
              <a:rPr lang="en-US" baseline="0" dirty="0" smtClean="0"/>
              <a:t> of visual programming (</a:t>
            </a:r>
            <a:r>
              <a:rPr lang="en-US" baseline="0" dirty="0" err="1" smtClean="0"/>
              <a:t>eg</a:t>
            </a:r>
            <a:r>
              <a:rPr lang="en-US" baseline="0" dirty="0" smtClean="0"/>
              <a:t> Alice).  </a:t>
            </a:r>
          </a:p>
          <a:p>
            <a:r>
              <a:rPr lang="en-US" baseline="0" dirty="0" smtClean="0"/>
              <a:t>Here’s the ‘dictionary’ or vocabulary key.  By the way, is there such a thing as a universal symbolic notation?  </a:t>
            </a:r>
          </a:p>
          <a:p>
            <a:r>
              <a:rPr lang="en-US" baseline="0" dirty="0" smtClean="0"/>
              <a:t>Definitions of symbols differ in </a:t>
            </a:r>
            <a:r>
              <a:rPr lang="en-US" baseline="0" dirty="0" err="1" smtClean="0"/>
              <a:t>Vensim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netlogo</a:t>
            </a:r>
            <a:r>
              <a:rPr lang="en-US" baseline="0" dirty="0" smtClean="0"/>
              <a:t>, etc.  This is one reason that different modeling tools provide useful, complementary perspectives (and why some models are hard to translate to other tools…stochastic/deterministic, ask for examples of differential equations </a:t>
            </a:r>
            <a:r>
              <a:rPr lang="en-US" baseline="0" dirty="0" err="1" smtClean="0"/>
              <a:t>vs</a:t>
            </a:r>
            <a:r>
              <a:rPr lang="en-US" baseline="0" dirty="0" smtClean="0"/>
              <a:t> stochastic here)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2E534C-0E1E-4FC4-A09A-254D16C3EAB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We’ll come around and help or </a:t>
            </a:r>
            <a:r>
              <a:rPr lang="en-US" dirty="0" err="1" smtClean="0"/>
              <a:t>kibbitz</a:t>
            </a:r>
            <a:r>
              <a:rPr lang="en-US" dirty="0" smtClean="0"/>
              <a:t>…</a:t>
            </a:r>
          </a:p>
          <a:p>
            <a:r>
              <a:rPr lang="en-US" dirty="0" smtClean="0"/>
              <a:t>When you have reached the end of page 3, think</a:t>
            </a:r>
            <a:r>
              <a:rPr lang="en-US" baseline="0" dirty="0" smtClean="0"/>
              <a:t> about those questions and we’ll talk more as a group about the processes, including C3 and C4.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2E534C-0E1E-4FC4-A09A-254D16C3EAB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Discussion about stomata – one way valve</a:t>
            </a:r>
            <a:r>
              <a:rPr lang="en-US" baseline="0" dirty="0" smtClean="0"/>
              <a:t> would keep in water</a:t>
            </a:r>
          </a:p>
          <a:p>
            <a:r>
              <a:rPr lang="en-US" baseline="0" dirty="0" smtClean="0"/>
              <a:t>Discussion about limits on carbon fixation based </a:t>
            </a:r>
            <a:r>
              <a:rPr lang="en-US" baseline="0" smtClean="0"/>
              <a:t>on inputs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2E534C-0E1E-4FC4-A09A-254D16C3EAB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BDE7D-8581-40CD-A1C0-01C25425B7E4}" type="datetimeFigureOut">
              <a:rPr lang="en-US" smtClean="0"/>
              <a:pPr/>
              <a:t>7/19/10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D48B4-93AE-4638-978E-23DC66B7F1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BDE7D-8581-40CD-A1C0-01C25425B7E4}" type="datetimeFigureOut">
              <a:rPr lang="en-US" smtClean="0"/>
              <a:pPr/>
              <a:t>7/19/10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D48B4-93AE-4638-978E-23DC66B7F1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BDE7D-8581-40CD-A1C0-01C25425B7E4}" type="datetimeFigureOut">
              <a:rPr lang="en-US" smtClean="0"/>
              <a:pPr/>
              <a:t>7/19/10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D48B4-93AE-4638-978E-23DC66B7F1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BDE7D-8581-40CD-A1C0-01C25425B7E4}" type="datetimeFigureOut">
              <a:rPr lang="en-US" smtClean="0"/>
              <a:pPr/>
              <a:t>7/19/10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D48B4-93AE-4638-978E-23DC66B7F1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BDE7D-8581-40CD-A1C0-01C25425B7E4}" type="datetimeFigureOut">
              <a:rPr lang="en-US" smtClean="0"/>
              <a:pPr/>
              <a:t>7/19/10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D48B4-93AE-4638-978E-23DC66B7F1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BDE7D-8581-40CD-A1C0-01C25425B7E4}" type="datetimeFigureOut">
              <a:rPr lang="en-US" smtClean="0"/>
              <a:pPr/>
              <a:t>7/19/10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D48B4-93AE-4638-978E-23DC66B7F1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BDE7D-8581-40CD-A1C0-01C25425B7E4}" type="datetimeFigureOut">
              <a:rPr lang="en-US" smtClean="0"/>
              <a:pPr/>
              <a:t>7/19/10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D48B4-93AE-4638-978E-23DC66B7F1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BDE7D-8581-40CD-A1C0-01C25425B7E4}" type="datetimeFigureOut">
              <a:rPr lang="en-US" smtClean="0"/>
              <a:pPr/>
              <a:t>7/19/10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D48B4-93AE-4638-978E-23DC66B7F1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BDE7D-8581-40CD-A1C0-01C25425B7E4}" type="datetimeFigureOut">
              <a:rPr lang="en-US" smtClean="0"/>
              <a:pPr/>
              <a:t>7/19/10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D48B4-93AE-4638-978E-23DC66B7F1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BDE7D-8581-40CD-A1C0-01C25425B7E4}" type="datetimeFigureOut">
              <a:rPr lang="en-US" smtClean="0"/>
              <a:pPr/>
              <a:t>7/19/10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D48B4-93AE-4638-978E-23DC66B7F1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BDE7D-8581-40CD-A1C0-01C25425B7E4}" type="datetimeFigureOut">
              <a:rPr lang="en-US" smtClean="0"/>
              <a:pPr/>
              <a:t>7/19/10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D48B4-93AE-4638-978E-23DC66B7F1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BDE7D-8581-40CD-A1C0-01C25425B7E4}" type="datetimeFigureOut">
              <a:rPr lang="en-US" smtClean="0"/>
              <a:pPr/>
              <a:t>7/19/10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D48B4-93AE-4638-978E-23DC66B7F16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biology.ualberta.ca/facilities/multimedia/uploads/alberta/Photo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ke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7400" y="3352800"/>
            <a:ext cx="1871472" cy="2133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90600" y="1295400"/>
            <a:ext cx="76199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A model is a representation containing the essential structure.</a:t>
            </a:r>
            <a:endParaRPr lang="en-US" sz="4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1143000"/>
            <a:ext cx="7772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Rule #1:  keep the goal in sight!</a:t>
            </a:r>
            <a:endParaRPr lang="en-US" sz="4400" dirty="0"/>
          </a:p>
        </p:txBody>
      </p:sp>
      <p:pic>
        <p:nvPicPr>
          <p:cNvPr id="5" name="Picture 4" descr="goal_puzz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90800" y="3566160"/>
            <a:ext cx="4389120" cy="32918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8200" y="2133600"/>
            <a:ext cx="7772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Think of a class you teach.</a:t>
            </a:r>
          </a:p>
          <a:p>
            <a:endParaRPr lang="en-US" sz="2800" dirty="0"/>
          </a:p>
          <a:p>
            <a:r>
              <a:rPr lang="en-US" sz="2800" dirty="0" smtClean="0"/>
              <a:t>What learning goals do you have for that class—list both concepts and skills.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 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762000"/>
            <a:ext cx="739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Let’s explore how constructing a model of photosynthesis using </a:t>
            </a:r>
            <a:r>
              <a:rPr lang="en-US" sz="3200" dirty="0" err="1" smtClean="0"/>
              <a:t>VenSim</a:t>
            </a:r>
            <a:r>
              <a:rPr lang="en-US" sz="3200" dirty="0" smtClean="0"/>
              <a:t> will address the learning goals for your classes.</a:t>
            </a:r>
            <a:endParaRPr lang="en-US" sz="3200" dirty="0"/>
          </a:p>
        </p:txBody>
      </p:sp>
      <p:pic>
        <p:nvPicPr>
          <p:cNvPr id="5" name="Picture 4" descr="greensun_puzz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95600" y="2819400"/>
            <a:ext cx="2794000" cy="279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685800"/>
            <a:ext cx="52568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What is photosynthesis?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1905000"/>
            <a:ext cx="1843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Our food and fuel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191000" y="3581400"/>
            <a:ext cx="4030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part of every introductory biology class</a:t>
            </a:r>
            <a:endParaRPr lang="en-US" dirty="0"/>
          </a:p>
        </p:txBody>
      </p:sp>
      <p:sp>
        <p:nvSpPr>
          <p:cNvPr id="7" name="TextBox 6">
            <a:hlinkClick r:id="rId3"/>
          </p:cNvPr>
          <p:cNvSpPr txBox="1"/>
          <p:nvPr/>
        </p:nvSpPr>
        <p:spPr>
          <a:xfrm>
            <a:off x="685800" y="5257800"/>
            <a:ext cx="7881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http://www.biology.ualberta.ca/facilities/multimedia/uploads/alberta/Photo.html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990600"/>
            <a:ext cx="55333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Why photosynthesis?</a:t>
            </a:r>
            <a:endParaRPr lang="en-US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3886200"/>
            <a:ext cx="723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</a:t>
            </a:r>
            <a:r>
              <a:rPr lang="en-US" dirty="0" smtClean="0"/>
              <a:t>e will explore C3 and C4 photosynthesis and the implications for climate change and food 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685800"/>
            <a:ext cx="7696200" cy="121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VenSim</a:t>
            </a:r>
            <a:r>
              <a:rPr lang="en-US" sz="3600" dirty="0" smtClean="0"/>
              <a:t> uses a visual notation for component parts of models:</a:t>
            </a:r>
            <a:endParaRPr lang="en-US" sz="3600" dirty="0"/>
          </a:p>
        </p:txBody>
      </p:sp>
      <p:pic>
        <p:nvPicPr>
          <p:cNvPr id="5" name="Picture 4" descr="vensim_firstimage.tiff"/>
          <p:cNvPicPr>
            <a:picLocks noChangeAspect="1"/>
          </p:cNvPicPr>
          <p:nvPr/>
        </p:nvPicPr>
        <p:blipFill>
          <a:blip r:embed="rId3" cstate="print"/>
          <a:srcRect r="1269" b="43893"/>
          <a:stretch>
            <a:fillRect/>
          </a:stretch>
        </p:blipFill>
        <p:spPr>
          <a:xfrm>
            <a:off x="838200" y="3200400"/>
            <a:ext cx="7410450" cy="28003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924050" y="4248150"/>
            <a:ext cx="4495800" cy="2362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1714500" y="2781300"/>
            <a:ext cx="11430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209800" y="2057400"/>
            <a:ext cx="1748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Box variable tool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1" y="1261408"/>
            <a:ext cx="708659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You have an instruction sheet for making the first part of the example model.  Go for it!  </a:t>
            </a:r>
          </a:p>
          <a:p>
            <a:endParaRPr lang="en-US" sz="4000" dirty="0"/>
          </a:p>
          <a:p>
            <a:r>
              <a:rPr lang="en-US" sz="4000" dirty="0" smtClean="0"/>
              <a:t>At the end of page 3 pause, we’ll talk more about the why and how at that point.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685800"/>
            <a:ext cx="7391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C4 plants such as corn and sorghum grow better in dry conditions, as they can concentrate carbon dioxide rather than having to hold open pores and thus lose water vapor.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914401" y="2971800"/>
            <a:ext cx="7696200" cy="121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Climate change will favor C4 plants in much of the world.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4495800"/>
            <a:ext cx="69392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http://beta.irri.org/projects15/en/c4rice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562</Words>
  <Application>Microsoft Macintosh PowerPoint</Application>
  <PresentationFormat>On-screen Show (4:3)</PresentationFormat>
  <Paragraphs>52</Paragraphs>
  <Slides>8</Slides>
  <Notes>8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UNCW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Ann Stapleton</dc:creator>
  <cp:lastModifiedBy>Jeff Krause</cp:lastModifiedBy>
  <cp:revision>34</cp:revision>
  <dcterms:created xsi:type="dcterms:W3CDTF">2010-07-19T17:19:47Z</dcterms:created>
  <dcterms:modified xsi:type="dcterms:W3CDTF">2010-07-19T18:06:30Z</dcterms:modified>
</cp:coreProperties>
</file>