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handoutMasterIdLst>
    <p:handoutMasterId r:id="rId29"/>
  </p:handoutMasterIdLst>
  <p:sldIdLst>
    <p:sldId id="260" r:id="rId3"/>
    <p:sldId id="261" r:id="rId4"/>
    <p:sldId id="273" r:id="rId5"/>
    <p:sldId id="284" r:id="rId6"/>
    <p:sldId id="276" r:id="rId7"/>
    <p:sldId id="286" r:id="rId8"/>
    <p:sldId id="275" r:id="rId9"/>
    <p:sldId id="262" r:id="rId10"/>
    <p:sldId id="278" r:id="rId11"/>
    <p:sldId id="279" r:id="rId12"/>
    <p:sldId id="263" r:id="rId13"/>
    <p:sldId id="281" r:id="rId14"/>
    <p:sldId id="280" r:id="rId15"/>
    <p:sldId id="264" r:id="rId16"/>
    <p:sldId id="277" r:id="rId17"/>
    <p:sldId id="265" r:id="rId18"/>
    <p:sldId id="282" r:id="rId19"/>
    <p:sldId id="266" r:id="rId20"/>
    <p:sldId id="267" r:id="rId21"/>
    <p:sldId id="268" r:id="rId22"/>
    <p:sldId id="269" r:id="rId23"/>
    <p:sldId id="283" r:id="rId24"/>
    <p:sldId id="270" r:id="rId25"/>
    <p:sldId id="271" r:id="rId26"/>
    <p:sldId id="272" r:id="rId2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D92FF"/>
    <a:srgbClr val="66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56" autoAdjust="0"/>
    <p:restoredTop sz="98995" autoAdjust="0"/>
  </p:normalViewPr>
  <p:slideViewPr>
    <p:cSldViewPr>
      <p:cViewPr varScale="1">
        <p:scale>
          <a:sx n="55" d="100"/>
          <a:sy n="55" d="100"/>
        </p:scale>
        <p:origin x="-2364" y="-96"/>
      </p:cViewPr>
      <p:guideLst>
        <p:guide orient="horz" pos="2880"/>
        <p:guide pos="2160"/>
      </p:guideLst>
    </p:cSldViewPr>
  </p:slideViewPr>
  <p:notesTextViewPr>
    <p:cViewPr>
      <p:scale>
        <a:sx n="125" d="100"/>
        <a:sy n="125" d="100"/>
      </p:scale>
      <p:origin x="0" y="0"/>
    </p:cViewPr>
  </p:notesTextViewPr>
  <p:sorterViewPr>
    <p:cViewPr>
      <p:scale>
        <a:sx n="66" d="100"/>
        <a:sy n="66" d="100"/>
      </p:scale>
      <p:origin x="0" y="0"/>
    </p:cViewPr>
  </p:sorterViewPr>
  <p:notesViewPr>
    <p:cSldViewPr>
      <p:cViewPr varScale="1">
        <p:scale>
          <a:sx n="59" d="100"/>
          <a:sy n="59" d="100"/>
        </p:scale>
        <p:origin x="-262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4C2EE0-72B1-472E-830D-9A7AC8DB134F}" type="datetimeFigureOut">
              <a:rPr lang="en-US" smtClean="0"/>
              <a:pPr/>
              <a:t>8/12/2010</a:t>
            </a:fld>
            <a:endParaRPr lang="en-US"/>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5AAE793-3541-4141-808A-8E8E363833BE}" type="slidenum">
              <a:rPr lang="en-US" smtClean="0"/>
              <a:pPr/>
              <a:t>‹nº›</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1CAF7B-4C19-4C46-92C3-44B21BC3C3F4}" type="datetimeFigureOut">
              <a:rPr lang="en-US" smtClean="0"/>
              <a:pPr/>
              <a:t>8/12/2010</a:t>
            </a:fld>
            <a:endParaRPr lang="en-US"/>
          </a:p>
        </p:txBody>
      </p:sp>
      <p:sp>
        <p:nvSpPr>
          <p:cNvPr id="4" name="Espaço Reservado para Imagem de Slide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27F43D-4F2C-491C-9AB1-A4B290DE0BEF}" type="slidenum">
              <a:rPr lang="en-US" smtClean="0"/>
              <a:pPr/>
              <a:t>‹nº›</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a:p>
        </p:txBody>
      </p:sp>
      <p:sp>
        <p:nvSpPr>
          <p:cNvPr id="4" name="Espaço Reservado para Número de Slide 3"/>
          <p:cNvSpPr>
            <a:spLocks noGrp="1"/>
          </p:cNvSpPr>
          <p:nvPr>
            <p:ph type="sldNum" sz="quarter" idx="10"/>
          </p:nvPr>
        </p:nvSpPr>
        <p:spPr/>
        <p:txBody>
          <a:bodyPr/>
          <a:lstStyle/>
          <a:p>
            <a:fld id="{BE27F43D-4F2C-491C-9AB1-A4B290DE0BEF}"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BE27F43D-4F2C-491C-9AB1-A4B290DE0BEF}"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BE27F43D-4F2C-491C-9AB1-A4B290DE0BEF}"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odor">
    <p:spTree>
      <p:nvGrpSpPr>
        <p:cNvPr id="1" name=""/>
        <p:cNvGrpSpPr/>
        <p:nvPr/>
      </p:nvGrpSpPr>
      <p:grpSpPr>
        <a:xfrm>
          <a:off x="0" y="0"/>
          <a:ext cx="0" cy="0"/>
          <a:chOff x="0" y="0"/>
          <a:chExt cx="0" cy="0"/>
        </a:xfrm>
      </p:grpSpPr>
      <p:sp>
        <p:nvSpPr>
          <p:cNvPr id="12" name="Retângulo 11"/>
          <p:cNvSpPr/>
          <p:nvPr userDrawn="1"/>
        </p:nvSpPr>
        <p:spPr>
          <a:xfrm>
            <a:off x="685800" y="304800"/>
            <a:ext cx="76200" cy="8839200"/>
          </a:xfrm>
          <a:prstGeom prst="rect">
            <a:avLst/>
          </a:prstGeom>
          <a:gradFill flip="none" rotWithShape="1">
            <a:gsLst>
              <a:gs pos="0">
                <a:schemeClr val="accent1"/>
              </a:gs>
              <a:gs pos="100000">
                <a:schemeClr val="bg1"/>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tângulo 12"/>
          <p:cNvSpPr/>
          <p:nvPr userDrawn="1"/>
        </p:nvSpPr>
        <p:spPr>
          <a:xfrm>
            <a:off x="304800" y="685800"/>
            <a:ext cx="6553200" cy="76200"/>
          </a:xfrm>
          <a:prstGeom prst="rect">
            <a:avLst/>
          </a:prstGeom>
          <a:gradFill flip="none" rotWithShape="1">
            <a:gsLst>
              <a:gs pos="0">
                <a:schemeClr val="accent1"/>
              </a:gs>
              <a:gs pos="100000">
                <a:schemeClr val="bg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m 13" descr="Shodor.png"/>
          <p:cNvPicPr>
            <a:picLocks noChangeAspect="1"/>
          </p:cNvPicPr>
          <p:nvPr userDrawn="1"/>
        </p:nvPicPr>
        <p:blipFill>
          <a:blip r:embed="rId2" cstate="print"/>
          <a:stretch>
            <a:fillRect/>
          </a:stretch>
        </p:blipFill>
        <p:spPr>
          <a:xfrm>
            <a:off x="139672" y="184484"/>
            <a:ext cx="530086" cy="457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41735" y="5875867"/>
            <a:ext cx="5829300" cy="1816100"/>
          </a:xfrm>
          <a:prstGeom prst="rect">
            <a:avLst/>
          </a:prstGeom>
        </p:spPr>
        <p:txBody>
          <a:bodyPr anchor="t"/>
          <a:lstStyle>
            <a:lvl1pPr algn="l">
              <a:defRPr sz="4000" b="1" cap="all"/>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541735" y="3875618"/>
            <a:ext cx="5829300" cy="2000249"/>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a:xfrm>
            <a:off x="342900" y="8475134"/>
            <a:ext cx="1600200" cy="486833"/>
          </a:xfrm>
          <a:prstGeom prst="rect">
            <a:avLst/>
          </a:prstGeom>
        </p:spPr>
        <p:txBody>
          <a:bodyPr/>
          <a:lstStyle/>
          <a:p>
            <a:endParaRPr lang="en-US"/>
          </a:p>
        </p:txBody>
      </p:sp>
      <p:sp>
        <p:nvSpPr>
          <p:cNvPr id="5" name="Espaço Reservado para Rodapé 4"/>
          <p:cNvSpPr>
            <a:spLocks noGrp="1"/>
          </p:cNvSpPr>
          <p:nvPr>
            <p:ph type="ftr" sz="quarter" idx="11"/>
          </p:nvPr>
        </p:nvSpPr>
        <p:spPr>
          <a:xfrm>
            <a:off x="2343150" y="8475134"/>
            <a:ext cx="2171700" cy="486833"/>
          </a:xfrm>
          <a:prstGeom prst="rect">
            <a:avLst/>
          </a:prstGeom>
        </p:spPr>
        <p:txBody>
          <a:bodyPr/>
          <a:lstStyle/>
          <a:p>
            <a:endParaRPr lang="en-US"/>
          </a:p>
        </p:txBody>
      </p:sp>
      <p:sp>
        <p:nvSpPr>
          <p:cNvPr id="6" name="Espaço Reservado para Número de Slide 5"/>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6184"/>
            <a:ext cx="6172200" cy="1524000"/>
          </a:xfrm>
          <a:prstGeom prst="rect">
            <a:avLst/>
          </a:prstGeom>
        </p:spPr>
        <p:txBody>
          <a:bodyPr/>
          <a:lstStyle/>
          <a:p>
            <a:r>
              <a:rPr lang="pt-BR" smtClean="0"/>
              <a:t>Clique para editar o estilo do título mestre</a:t>
            </a:r>
            <a:endParaRPr lang="en-US"/>
          </a:p>
        </p:txBody>
      </p:sp>
      <p:sp>
        <p:nvSpPr>
          <p:cNvPr id="3" name="Espaço Reservado para Conteúdo 2"/>
          <p:cNvSpPr>
            <a:spLocks noGrp="1"/>
          </p:cNvSpPr>
          <p:nvPr>
            <p:ph sz="half" idx="1"/>
          </p:nvPr>
        </p:nvSpPr>
        <p:spPr>
          <a:xfrm>
            <a:off x="342900" y="2133601"/>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3486150" y="2133601"/>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a:xfrm>
            <a:off x="342900" y="8475134"/>
            <a:ext cx="1600200" cy="486833"/>
          </a:xfrm>
          <a:prstGeom prst="rect">
            <a:avLst/>
          </a:prstGeom>
        </p:spPr>
        <p:txBody>
          <a:bodyPr/>
          <a:lstStyle/>
          <a:p>
            <a:endParaRPr lang="en-US"/>
          </a:p>
        </p:txBody>
      </p:sp>
      <p:sp>
        <p:nvSpPr>
          <p:cNvPr id="6" name="Espaço Reservado para Rodapé 5"/>
          <p:cNvSpPr>
            <a:spLocks noGrp="1"/>
          </p:cNvSpPr>
          <p:nvPr>
            <p:ph type="ftr" sz="quarter" idx="11"/>
          </p:nvPr>
        </p:nvSpPr>
        <p:spPr>
          <a:xfrm>
            <a:off x="2343150" y="8475134"/>
            <a:ext cx="2171700" cy="486833"/>
          </a:xfrm>
          <a:prstGeom prst="rect">
            <a:avLst/>
          </a:prstGeom>
        </p:spPr>
        <p:txBody>
          <a:bodyPr/>
          <a:lstStyle/>
          <a:p>
            <a:endParaRPr lang="en-US"/>
          </a:p>
        </p:txBody>
      </p:sp>
      <p:sp>
        <p:nvSpPr>
          <p:cNvPr id="7" name="Espaço Reservado para Número de Slide 6"/>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6184"/>
            <a:ext cx="6172200" cy="1524000"/>
          </a:xfrm>
          <a:prstGeom prst="rect">
            <a:avLst/>
          </a:prstGeom>
        </p:spPr>
        <p:txBody>
          <a:bodyPr/>
          <a:lstStyle>
            <a:lvl1pPr>
              <a:defRPr/>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342900" y="2046817"/>
            <a:ext cx="303014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342900" y="2899833"/>
            <a:ext cx="303014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quarter" idx="3"/>
          </p:nvPr>
        </p:nvSpPr>
        <p:spPr>
          <a:xfrm>
            <a:off x="3483769" y="2046817"/>
            <a:ext cx="303133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3483769" y="2899833"/>
            <a:ext cx="303133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a:xfrm>
            <a:off x="342900" y="8475134"/>
            <a:ext cx="1600200" cy="486833"/>
          </a:xfrm>
          <a:prstGeom prst="rect">
            <a:avLst/>
          </a:prstGeom>
        </p:spPr>
        <p:txBody>
          <a:bodyPr/>
          <a:lstStyle/>
          <a:p>
            <a:endParaRPr lang="en-US"/>
          </a:p>
        </p:txBody>
      </p:sp>
      <p:sp>
        <p:nvSpPr>
          <p:cNvPr id="8" name="Espaço Reservado para Rodapé 7"/>
          <p:cNvSpPr>
            <a:spLocks noGrp="1"/>
          </p:cNvSpPr>
          <p:nvPr>
            <p:ph type="ftr" sz="quarter" idx="11"/>
          </p:nvPr>
        </p:nvSpPr>
        <p:spPr>
          <a:xfrm>
            <a:off x="2343150" y="8475134"/>
            <a:ext cx="2171700" cy="486833"/>
          </a:xfrm>
          <a:prstGeom prst="rect">
            <a:avLst/>
          </a:prstGeom>
        </p:spPr>
        <p:txBody>
          <a:bodyPr/>
          <a:lstStyle/>
          <a:p>
            <a:endParaRPr lang="en-US"/>
          </a:p>
        </p:txBody>
      </p:sp>
      <p:sp>
        <p:nvSpPr>
          <p:cNvPr id="9" name="Espaço Reservado para Número de Slide 8"/>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6184"/>
            <a:ext cx="6172200" cy="1524000"/>
          </a:xfrm>
          <a:prstGeom prst="rect">
            <a:avLst/>
          </a:prstGeom>
        </p:spPr>
        <p:txBody>
          <a:bodyPr/>
          <a:lstStyle/>
          <a:p>
            <a:r>
              <a:rPr lang="pt-BR" smtClean="0"/>
              <a:t>Clique para editar o estilo do título mestre</a:t>
            </a:r>
            <a:endParaRPr lang="en-US"/>
          </a:p>
        </p:txBody>
      </p:sp>
      <p:sp>
        <p:nvSpPr>
          <p:cNvPr id="3" name="Espaço Reservado para Data 2"/>
          <p:cNvSpPr>
            <a:spLocks noGrp="1"/>
          </p:cNvSpPr>
          <p:nvPr>
            <p:ph type="dt" sz="half" idx="10"/>
          </p:nvPr>
        </p:nvSpPr>
        <p:spPr>
          <a:xfrm>
            <a:off x="342900" y="8475134"/>
            <a:ext cx="1600200" cy="486833"/>
          </a:xfrm>
          <a:prstGeom prst="rect">
            <a:avLst/>
          </a:prstGeom>
        </p:spPr>
        <p:txBody>
          <a:bodyPr/>
          <a:lstStyle/>
          <a:p>
            <a:endParaRPr lang="en-US"/>
          </a:p>
        </p:txBody>
      </p:sp>
      <p:sp>
        <p:nvSpPr>
          <p:cNvPr id="4" name="Espaço Reservado para Rodapé 3"/>
          <p:cNvSpPr>
            <a:spLocks noGrp="1"/>
          </p:cNvSpPr>
          <p:nvPr>
            <p:ph type="ftr" sz="quarter" idx="11"/>
          </p:nvPr>
        </p:nvSpPr>
        <p:spPr>
          <a:xfrm>
            <a:off x="2343150" y="8475134"/>
            <a:ext cx="2171700" cy="486833"/>
          </a:xfrm>
          <a:prstGeom prst="rect">
            <a:avLst/>
          </a:prstGeom>
        </p:spPr>
        <p:txBody>
          <a:bodyPr/>
          <a:lstStyle/>
          <a:p>
            <a:endParaRPr lang="en-US"/>
          </a:p>
        </p:txBody>
      </p:sp>
      <p:sp>
        <p:nvSpPr>
          <p:cNvPr id="5" name="Espaço Reservado para Número de Slide 4"/>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342900" y="8475134"/>
            <a:ext cx="1600200" cy="486833"/>
          </a:xfrm>
          <a:prstGeom prst="rect">
            <a:avLst/>
          </a:prstGeom>
        </p:spPr>
        <p:txBody>
          <a:bodyPr/>
          <a:lstStyle/>
          <a:p>
            <a:endParaRPr lang="en-US"/>
          </a:p>
        </p:txBody>
      </p:sp>
      <p:sp>
        <p:nvSpPr>
          <p:cNvPr id="3" name="Espaço Reservado para Rodapé 2"/>
          <p:cNvSpPr>
            <a:spLocks noGrp="1"/>
          </p:cNvSpPr>
          <p:nvPr>
            <p:ph type="ftr" sz="quarter" idx="11"/>
          </p:nvPr>
        </p:nvSpPr>
        <p:spPr>
          <a:xfrm>
            <a:off x="2343150" y="8475134"/>
            <a:ext cx="2171700" cy="486833"/>
          </a:xfrm>
          <a:prstGeom prst="rect">
            <a:avLst/>
          </a:prstGeom>
        </p:spPr>
        <p:txBody>
          <a:bodyPr/>
          <a:lstStyle/>
          <a:p>
            <a:endParaRPr lang="en-US"/>
          </a:p>
        </p:txBody>
      </p:sp>
      <p:sp>
        <p:nvSpPr>
          <p:cNvPr id="4" name="Espaço Reservado para Número de Slide 3"/>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4067"/>
            <a:ext cx="2256235" cy="1549400"/>
          </a:xfrm>
          <a:prstGeom prst="rect">
            <a:avLst/>
          </a:prstGeom>
        </p:spPr>
        <p:txBody>
          <a:bodyPr anchor="b"/>
          <a:lstStyle>
            <a:lvl1pPr algn="l">
              <a:defRPr sz="2000" b="1"/>
            </a:lvl1pPr>
          </a:lstStyle>
          <a:p>
            <a:r>
              <a:rPr lang="pt-BR" smtClean="0"/>
              <a:t>Clique para editar o estilo do título mestre</a:t>
            </a:r>
            <a:endParaRPr lang="en-US"/>
          </a:p>
        </p:txBody>
      </p:sp>
      <p:sp>
        <p:nvSpPr>
          <p:cNvPr id="3" name="Espaço Reservado para Conteúdo 2"/>
          <p:cNvSpPr>
            <a:spLocks noGrp="1"/>
          </p:cNvSpPr>
          <p:nvPr>
            <p:ph idx="1"/>
          </p:nvPr>
        </p:nvSpPr>
        <p:spPr>
          <a:xfrm>
            <a:off x="2681287" y="364067"/>
            <a:ext cx="3833813" cy="7804151"/>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Texto 3"/>
          <p:cNvSpPr>
            <a:spLocks noGrp="1"/>
          </p:cNvSpPr>
          <p:nvPr>
            <p:ph type="body" sz="half" idx="2"/>
          </p:nvPr>
        </p:nvSpPr>
        <p:spPr>
          <a:xfrm>
            <a:off x="342900" y="1913467"/>
            <a:ext cx="2256235" cy="625475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a:xfrm>
            <a:off x="342900" y="8475134"/>
            <a:ext cx="1600200" cy="486833"/>
          </a:xfrm>
          <a:prstGeom prst="rect">
            <a:avLst/>
          </a:prstGeom>
        </p:spPr>
        <p:txBody>
          <a:bodyPr/>
          <a:lstStyle/>
          <a:p>
            <a:endParaRPr lang="en-US"/>
          </a:p>
        </p:txBody>
      </p:sp>
      <p:sp>
        <p:nvSpPr>
          <p:cNvPr id="6" name="Espaço Reservado para Rodapé 5"/>
          <p:cNvSpPr>
            <a:spLocks noGrp="1"/>
          </p:cNvSpPr>
          <p:nvPr>
            <p:ph type="ftr" sz="quarter" idx="11"/>
          </p:nvPr>
        </p:nvSpPr>
        <p:spPr>
          <a:xfrm>
            <a:off x="2343150" y="8475134"/>
            <a:ext cx="2171700" cy="486833"/>
          </a:xfrm>
          <a:prstGeom prst="rect">
            <a:avLst/>
          </a:prstGeom>
        </p:spPr>
        <p:txBody>
          <a:bodyPr/>
          <a:lstStyle/>
          <a:p>
            <a:endParaRPr lang="en-US"/>
          </a:p>
        </p:txBody>
      </p:sp>
      <p:sp>
        <p:nvSpPr>
          <p:cNvPr id="7" name="Espaço Reservado para Número de Slide 6"/>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344216" y="6400800"/>
            <a:ext cx="4114800" cy="755651"/>
          </a:xfrm>
          <a:prstGeom prst="rect">
            <a:avLst/>
          </a:prstGeom>
        </p:spPr>
        <p:txBody>
          <a:bodyPr anchor="b"/>
          <a:lstStyle>
            <a:lvl1pPr algn="l">
              <a:defRPr sz="2000" b="1"/>
            </a:lvl1pPr>
          </a:lstStyle>
          <a:p>
            <a:r>
              <a:rPr lang="pt-BR" smtClean="0"/>
              <a:t>Clique para editar o estilo do título mestre</a:t>
            </a:r>
            <a:endParaRPr lang="en-US"/>
          </a:p>
        </p:txBody>
      </p:sp>
      <p:sp>
        <p:nvSpPr>
          <p:cNvPr id="3" name="Espaço Reservado para Imagem 2"/>
          <p:cNvSpPr>
            <a:spLocks noGrp="1"/>
          </p:cNvSpPr>
          <p:nvPr>
            <p:ph type="pic" idx="1"/>
          </p:nvPr>
        </p:nvSpPr>
        <p:spPr>
          <a:xfrm>
            <a:off x="1344216" y="81703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1344216" y="7156451"/>
            <a:ext cx="4114800" cy="107314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a:xfrm>
            <a:off x="342900" y="8475134"/>
            <a:ext cx="1600200" cy="486833"/>
          </a:xfrm>
          <a:prstGeom prst="rect">
            <a:avLst/>
          </a:prstGeom>
        </p:spPr>
        <p:txBody>
          <a:bodyPr/>
          <a:lstStyle/>
          <a:p>
            <a:endParaRPr lang="en-US"/>
          </a:p>
        </p:txBody>
      </p:sp>
      <p:sp>
        <p:nvSpPr>
          <p:cNvPr id="6" name="Espaço Reservado para Rodapé 5"/>
          <p:cNvSpPr>
            <a:spLocks noGrp="1"/>
          </p:cNvSpPr>
          <p:nvPr>
            <p:ph type="ftr" sz="quarter" idx="11"/>
          </p:nvPr>
        </p:nvSpPr>
        <p:spPr>
          <a:xfrm>
            <a:off x="2343150" y="8475134"/>
            <a:ext cx="2171700" cy="486833"/>
          </a:xfrm>
          <a:prstGeom prst="rect">
            <a:avLst/>
          </a:prstGeom>
        </p:spPr>
        <p:txBody>
          <a:bodyPr/>
          <a:lstStyle/>
          <a:p>
            <a:endParaRPr lang="en-US"/>
          </a:p>
        </p:txBody>
      </p:sp>
      <p:sp>
        <p:nvSpPr>
          <p:cNvPr id="7" name="Espaço Reservado para Número de Slide 6"/>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6184"/>
            <a:ext cx="6172200" cy="1524000"/>
          </a:xfrm>
          <a:prstGeom prst="rect">
            <a:avLst/>
          </a:prstGeom>
        </p:spPr>
        <p:txBody>
          <a:bodyPr/>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342900" y="2133601"/>
            <a:ext cx="6172200" cy="6034617"/>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a:xfrm>
            <a:off x="342900" y="8475134"/>
            <a:ext cx="1600200" cy="486833"/>
          </a:xfrm>
          <a:prstGeom prst="rect">
            <a:avLst/>
          </a:prstGeom>
        </p:spPr>
        <p:txBody>
          <a:bodyPr/>
          <a:lstStyle/>
          <a:p>
            <a:endParaRPr lang="en-US"/>
          </a:p>
        </p:txBody>
      </p:sp>
      <p:sp>
        <p:nvSpPr>
          <p:cNvPr id="5" name="Espaço Reservado para Rodapé 4"/>
          <p:cNvSpPr>
            <a:spLocks noGrp="1"/>
          </p:cNvSpPr>
          <p:nvPr>
            <p:ph type="ftr" sz="quarter" idx="11"/>
          </p:nvPr>
        </p:nvSpPr>
        <p:spPr>
          <a:xfrm>
            <a:off x="2343150" y="8475134"/>
            <a:ext cx="2171700" cy="486833"/>
          </a:xfrm>
          <a:prstGeom prst="rect">
            <a:avLst/>
          </a:prstGeom>
        </p:spPr>
        <p:txBody>
          <a:bodyPr/>
          <a:lstStyle/>
          <a:p>
            <a:endParaRPr lang="en-US"/>
          </a:p>
        </p:txBody>
      </p:sp>
      <p:sp>
        <p:nvSpPr>
          <p:cNvPr id="6" name="Espaço Reservado para Número de Slide 5"/>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72050" y="366185"/>
            <a:ext cx="1543050" cy="7802033"/>
          </a:xfrm>
          <a:prstGeom prst="rect">
            <a:avLst/>
          </a:prstGeom>
        </p:spPr>
        <p:txBody>
          <a:bodyPr vert="eaVer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342900" y="366185"/>
            <a:ext cx="4514850" cy="7802033"/>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a:xfrm>
            <a:off x="342900" y="8475134"/>
            <a:ext cx="1600200" cy="486833"/>
          </a:xfrm>
          <a:prstGeom prst="rect">
            <a:avLst/>
          </a:prstGeom>
        </p:spPr>
        <p:txBody>
          <a:bodyPr/>
          <a:lstStyle/>
          <a:p>
            <a:endParaRPr lang="en-US"/>
          </a:p>
        </p:txBody>
      </p:sp>
      <p:sp>
        <p:nvSpPr>
          <p:cNvPr id="5" name="Espaço Reservado para Rodapé 4"/>
          <p:cNvSpPr>
            <a:spLocks noGrp="1"/>
          </p:cNvSpPr>
          <p:nvPr>
            <p:ph type="ftr" sz="quarter" idx="11"/>
          </p:nvPr>
        </p:nvSpPr>
        <p:spPr>
          <a:xfrm>
            <a:off x="2343150" y="8475134"/>
            <a:ext cx="2171700" cy="486833"/>
          </a:xfrm>
          <a:prstGeom prst="rect">
            <a:avLst/>
          </a:prstGeom>
        </p:spPr>
        <p:txBody>
          <a:bodyPr/>
          <a:lstStyle/>
          <a:p>
            <a:endParaRPr lang="en-US"/>
          </a:p>
        </p:txBody>
      </p:sp>
      <p:sp>
        <p:nvSpPr>
          <p:cNvPr id="6" name="Espaço Reservado para Número de Slide 5"/>
          <p:cNvSpPr>
            <a:spLocks noGrp="1"/>
          </p:cNvSpPr>
          <p:nvPr>
            <p:ph type="sldNum" sz="quarter" idx="12"/>
          </p:nvPr>
        </p:nvSpPr>
        <p:spPr>
          <a:xfrm>
            <a:off x="4914900" y="8475134"/>
            <a:ext cx="1600200" cy="486833"/>
          </a:xfrm>
          <a:prstGeom prst="rect">
            <a:avLst/>
          </a:prstGeom>
        </p:spPr>
        <p:txBody>
          <a:bodyPr/>
          <a:lstStyle/>
          <a:p>
            <a:fld id="{C8CBD33C-C84B-4182-8D17-4FE465C24770}"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514350" y="2840038"/>
            <a:ext cx="5829300" cy="1960562"/>
          </a:xfrm>
        </p:spPr>
        <p:txBody>
          <a:bodyPr/>
          <a:lstStyle/>
          <a:p>
            <a:r>
              <a:rPr lang="pt-BR" smtClean="0"/>
              <a:t>Clique para editar o estilo do título mestre</a:t>
            </a:r>
            <a:endParaRPr lang="en-US"/>
          </a:p>
        </p:txBody>
      </p:sp>
      <p:sp>
        <p:nvSpPr>
          <p:cNvPr id="3" name="Subtítu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Espaço Reservado para Data 3"/>
          <p:cNvSpPr>
            <a:spLocks noGrp="1"/>
          </p:cNvSpPr>
          <p:nvPr>
            <p:ph type="dt" sz="half" idx="10"/>
          </p:nvPr>
        </p:nvSpPr>
        <p:spPr/>
        <p:txBody>
          <a:bodyPr/>
          <a:lstStyle/>
          <a:p>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41338" y="5875338"/>
            <a:ext cx="5829300" cy="1816100"/>
          </a:xfrm>
        </p:spPr>
        <p:txBody>
          <a:bodyPr anchor="t"/>
          <a:lstStyle>
            <a:lvl1pPr algn="l">
              <a:defRPr sz="4000" b="1" cap="all"/>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Conteúdo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p:txBody>
          <a:bodyPr/>
          <a:lstStyle/>
          <a:p>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p:txBody>
          <a:bodyPr/>
          <a:lstStyle/>
          <a:p>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Data 2"/>
          <p:cNvSpPr>
            <a:spLocks noGrp="1"/>
          </p:cNvSpPr>
          <p:nvPr>
            <p:ph type="dt" sz="half" idx="10"/>
          </p:nvPr>
        </p:nvSpPr>
        <p:spPr/>
        <p:txBody>
          <a:bodyPr/>
          <a:lstStyle/>
          <a:p>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3538"/>
            <a:ext cx="2255838" cy="1549400"/>
          </a:xfrm>
        </p:spPr>
        <p:txBody>
          <a:bodyPr anchor="b"/>
          <a:lstStyle>
            <a:lvl1pPr algn="l">
              <a:defRPr sz="2000" b="1"/>
            </a:lvl1pPr>
          </a:lstStyle>
          <a:p>
            <a:r>
              <a:rPr lang="pt-BR" smtClean="0"/>
              <a:t>Clique para editar o estilo do título mestre</a:t>
            </a:r>
            <a:endParaRPr lang="en-US"/>
          </a:p>
        </p:txBody>
      </p:sp>
      <p:sp>
        <p:nvSpPr>
          <p:cNvPr id="3" name="Espaço Reservado para Conteúdo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Texto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344613" y="6400800"/>
            <a:ext cx="4114800" cy="755650"/>
          </a:xfrm>
        </p:spPr>
        <p:txBody>
          <a:bodyPr anchor="b"/>
          <a:lstStyle>
            <a:lvl1pPr algn="l">
              <a:defRPr sz="2000" b="1"/>
            </a:lvl1pPr>
          </a:lstStyle>
          <a:p>
            <a:r>
              <a:rPr lang="pt-BR" smtClean="0"/>
              <a:t>Clique para editar o estilo do título mestre</a:t>
            </a:r>
            <a:endParaRPr lang="en-US"/>
          </a:p>
        </p:txBody>
      </p:sp>
      <p:sp>
        <p:nvSpPr>
          <p:cNvPr id="3" name="Espaço Reservado para Imagem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72050" y="366713"/>
            <a:ext cx="1543050" cy="7800975"/>
          </a:xfrm>
        </p:spPr>
        <p:txBody>
          <a:bodyPr vert="eaVer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342900" y="366713"/>
            <a:ext cx="4476750" cy="780097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A7A0284C-04B9-4DD0-A4D0-2B965A8A5F68}"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Espaço Reservado para Rodapé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A7A0284C-04B9-4DD0-A4D0-2B965A8A5F68}"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openmp.org/"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shodor.org/petascal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openmp.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www.openmp.org/"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openmp.org/" TargetMode="External"/><Relationship Id="rId7" Type="http://schemas.openxmlformats.org/officeDocument/2006/relationships/hyperlink" Target="http://www.openmp.org/mp-documents/OpenMP3.0-FortranCard.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www.openmp.org/mp-documents/OpenMP3.0-SummarySpec.pdf" TargetMode="External"/><Relationship Id="rId5" Type="http://schemas.openxmlformats.org/officeDocument/2006/relationships/hyperlink" Target="https://computing.llnl.gov/tutorials/openMP/" TargetMode="External"/><Relationship Id="rId4" Type="http://schemas.openxmlformats.org/officeDocument/2006/relationships/hyperlink" Target="http://en.wikipedia.org/wiki/Open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1524000" y="4719935"/>
            <a:ext cx="3886200" cy="228600"/>
          </a:xfrm>
          <a:prstGeom prst="rect">
            <a:avLst/>
          </a:prstGeom>
          <a:gradFill flip="none" rotWithShape="1">
            <a:gsLst>
              <a:gs pos="0">
                <a:schemeClr val="accent1"/>
              </a:gs>
              <a:gs pos="100000">
                <a:schemeClr val="bg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5" name="Retângulo 4"/>
          <p:cNvSpPr/>
          <p:nvPr/>
        </p:nvSpPr>
        <p:spPr>
          <a:xfrm>
            <a:off x="929643" y="3884999"/>
            <a:ext cx="5867400" cy="228600"/>
          </a:xfrm>
          <a:prstGeom prst="rect">
            <a:avLst/>
          </a:prstGeom>
          <a:gradFill flip="none" rotWithShape="1">
            <a:gsLst>
              <a:gs pos="0">
                <a:schemeClr val="accent1"/>
              </a:gs>
              <a:gs pos="100000">
                <a:schemeClr val="bg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7" name="CaixaDeTexto 6"/>
          <p:cNvSpPr txBox="1"/>
          <p:nvPr/>
        </p:nvSpPr>
        <p:spPr>
          <a:xfrm>
            <a:off x="0" y="3275399"/>
            <a:ext cx="6858000" cy="830997"/>
          </a:xfrm>
          <a:prstGeom prst="rect">
            <a:avLst/>
          </a:prstGeom>
          <a:noFill/>
        </p:spPr>
        <p:txBody>
          <a:bodyPr wrap="square" rtlCol="0" anchor="b">
            <a:spAutoFit/>
          </a:bodyPr>
          <a:lstStyle/>
          <a:p>
            <a:pPr algn="ctr"/>
            <a:r>
              <a:rPr lang="en-US" sz="4800" dirty="0" smtClean="0">
                <a:latin typeface="Adobe Garamond Pro" pitchFamily="18" charset="0"/>
              </a:rPr>
              <a:t>Parallel Programming</a:t>
            </a:r>
            <a:endParaRPr lang="en-US" sz="4800" dirty="0">
              <a:latin typeface="Adobe Garamond Pro" pitchFamily="18" charset="0"/>
            </a:endParaRPr>
          </a:p>
        </p:txBody>
      </p:sp>
      <p:pic>
        <p:nvPicPr>
          <p:cNvPr id="1026" name="Picture 2" descr="C:\Users\Somda\Desktop\openmp_336x120.gif">
            <a:hlinkClick r:id="rId2"/>
          </p:cNvPr>
          <p:cNvPicPr>
            <a:picLocks noChangeAspect="1" noChangeArrowheads="1"/>
          </p:cNvPicPr>
          <p:nvPr/>
        </p:nvPicPr>
        <p:blipFill>
          <a:blip r:embed="rId3" cstate="print"/>
          <a:srcRect/>
          <a:stretch>
            <a:fillRect/>
          </a:stretch>
        </p:blipFill>
        <p:spPr bwMode="auto">
          <a:xfrm>
            <a:off x="2318658" y="7848600"/>
            <a:ext cx="2234852" cy="798161"/>
          </a:xfrm>
          <a:prstGeom prst="rect">
            <a:avLst/>
          </a:prstGeom>
          <a:noFill/>
        </p:spPr>
      </p:pic>
      <p:sp>
        <p:nvSpPr>
          <p:cNvPr id="9" name="CaixaDeTexto 8"/>
          <p:cNvSpPr txBox="1"/>
          <p:nvPr/>
        </p:nvSpPr>
        <p:spPr>
          <a:xfrm>
            <a:off x="0" y="5329535"/>
            <a:ext cx="6858000" cy="461665"/>
          </a:xfrm>
          <a:prstGeom prst="rect">
            <a:avLst/>
          </a:prstGeom>
          <a:noFill/>
        </p:spPr>
        <p:txBody>
          <a:bodyPr wrap="square" rtlCol="0">
            <a:spAutoFit/>
          </a:bodyPr>
          <a:lstStyle/>
          <a:p>
            <a:pPr algn="ctr"/>
            <a:r>
              <a:rPr lang="en-US" sz="2400" dirty="0" smtClean="0"/>
              <a:t>by Tiago </a:t>
            </a:r>
            <a:r>
              <a:rPr lang="en-US" sz="2400" dirty="0" err="1" smtClean="0"/>
              <a:t>Sommer</a:t>
            </a:r>
            <a:r>
              <a:rPr lang="en-US" sz="2400" dirty="0" smtClean="0"/>
              <a:t> Damasceno</a:t>
            </a:r>
            <a:endParaRPr lang="en-US" sz="2400" dirty="0"/>
          </a:p>
        </p:txBody>
      </p:sp>
      <p:sp>
        <p:nvSpPr>
          <p:cNvPr id="8" name="CaixaDeTexto 7"/>
          <p:cNvSpPr txBox="1"/>
          <p:nvPr/>
        </p:nvSpPr>
        <p:spPr>
          <a:xfrm>
            <a:off x="0" y="4113599"/>
            <a:ext cx="6858000" cy="830997"/>
          </a:xfrm>
          <a:prstGeom prst="rect">
            <a:avLst/>
          </a:prstGeom>
          <a:noFill/>
        </p:spPr>
        <p:txBody>
          <a:bodyPr wrap="square" rtlCol="0" anchor="b">
            <a:spAutoFit/>
          </a:bodyPr>
          <a:lstStyle/>
          <a:p>
            <a:pPr algn="ctr"/>
            <a:r>
              <a:rPr lang="en-US" sz="4800" dirty="0" smtClean="0">
                <a:latin typeface="Adobe Garamond Pro" pitchFamily="18" charset="0"/>
              </a:rPr>
              <a:t>Using </a:t>
            </a:r>
            <a:r>
              <a:rPr lang="en-US" sz="4800" dirty="0" smtClean="0">
                <a:latin typeface="Adobe Garamond Pro" pitchFamily="18" charset="0"/>
              </a:rPr>
              <a:t>OpenMP</a:t>
            </a:r>
            <a:endParaRPr lang="en-US" sz="4800" dirty="0">
              <a:latin typeface="Adobe Garamond Pro" pitchFamily="18" charset="0"/>
            </a:endParaRPr>
          </a:p>
        </p:txBody>
      </p:sp>
      <p:sp>
        <p:nvSpPr>
          <p:cNvPr id="10" name="CaixaDeTexto 9"/>
          <p:cNvSpPr txBox="1"/>
          <p:nvPr/>
        </p:nvSpPr>
        <p:spPr>
          <a:xfrm>
            <a:off x="2778777" y="8490858"/>
            <a:ext cx="2174223" cy="307777"/>
          </a:xfrm>
          <a:prstGeom prst="rect">
            <a:avLst/>
          </a:prstGeom>
          <a:noFill/>
        </p:spPr>
        <p:txBody>
          <a:bodyPr wrap="square" rtlCol="0">
            <a:spAutoFit/>
          </a:bodyPr>
          <a:lstStyle/>
          <a:p>
            <a:r>
              <a:rPr lang="en-US" sz="1400" dirty="0" smtClean="0">
                <a:solidFill>
                  <a:srgbClr val="000000"/>
                </a:solidFill>
                <a:hlinkClick r:id="rId2"/>
              </a:rPr>
              <a:t>http://www.openmp.org</a:t>
            </a:r>
            <a:endParaRPr lang="en-US" sz="1400" dirty="0">
              <a:solidFill>
                <a:srgbClr val="000000"/>
              </a:solidFill>
            </a:endParaRPr>
          </a:p>
        </p:txBody>
      </p:sp>
      <p:pic>
        <p:nvPicPr>
          <p:cNvPr id="12" name="Imagem 11" descr="ShodorLogo.JPG"/>
          <p:cNvPicPr>
            <a:picLocks noChangeAspect="1"/>
          </p:cNvPicPr>
          <p:nvPr/>
        </p:nvPicPr>
        <p:blipFill>
          <a:blip r:embed="rId4" cstate="print">
            <a:lum/>
          </a:blip>
          <a:srcRect l="1419"/>
          <a:stretch>
            <a:fillRect/>
          </a:stretch>
        </p:blipFill>
        <p:spPr>
          <a:xfrm>
            <a:off x="296536" y="762000"/>
            <a:ext cx="6485264" cy="1143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62000" y="762000"/>
            <a:ext cx="6096000" cy="5386090"/>
          </a:xfrm>
          <a:prstGeom prst="rect">
            <a:avLst/>
          </a:prstGeom>
          <a:noFill/>
        </p:spPr>
        <p:txBody>
          <a:bodyPr wrap="square" rtlCol="0">
            <a:spAutoFit/>
          </a:bodyPr>
          <a:lstStyle/>
          <a:p>
            <a:r>
              <a:rPr lang="en-US" sz="2000" dirty="0" smtClean="0">
                <a:latin typeface="+mj-lt"/>
                <a:cs typeface="Times New Roman" pitchFamily="18" charset="0"/>
              </a:rPr>
              <a:t>	</a:t>
            </a:r>
          </a:p>
          <a:p>
            <a:pPr lvl="1"/>
            <a:r>
              <a:rPr lang="en-US" sz="2000" dirty="0" smtClean="0">
                <a:latin typeface="+mj-lt"/>
                <a:cs typeface="Times New Roman" pitchFamily="18" charset="0"/>
              </a:rPr>
              <a:t>    This module teaches about the basic concepts of parallel programming </a:t>
            </a:r>
            <a:r>
              <a:rPr lang="en-US" sz="2000" dirty="0" smtClean="0"/>
              <a:t>that uses a multi-threading API called </a:t>
            </a:r>
            <a:r>
              <a:rPr lang="en-US" sz="2000" dirty="0" smtClean="0"/>
              <a:t>OpenMP.</a:t>
            </a:r>
            <a:endParaRPr lang="en-US" sz="2000" dirty="0" smtClean="0">
              <a:latin typeface="+mj-lt"/>
              <a:cs typeface="Times New Roman" pitchFamily="18" charset="0"/>
            </a:endParaRPr>
          </a:p>
          <a:p>
            <a:pPr lvl="1"/>
            <a:endParaRPr lang="en-US" sz="2000" u="sng" dirty="0" smtClean="0">
              <a:latin typeface="+mj-lt"/>
              <a:cs typeface="Times New Roman" pitchFamily="18" charset="0"/>
            </a:endParaRPr>
          </a:p>
          <a:p>
            <a:pPr lvl="1"/>
            <a:r>
              <a:rPr lang="en-US" sz="3200" b="1" u="sng" dirty="0" smtClean="0">
                <a:latin typeface="+mj-lt"/>
                <a:cs typeface="Times New Roman" pitchFamily="18" charset="0"/>
              </a:rPr>
              <a:t>Requirements</a:t>
            </a:r>
          </a:p>
          <a:p>
            <a:pPr lvl="2">
              <a:buFont typeface="Wingdings" pitchFamily="2" charset="2"/>
              <a:buChar char="Ø"/>
            </a:pPr>
            <a:r>
              <a:rPr lang="en-US" sz="2000" dirty="0" smtClean="0">
                <a:latin typeface="+mj-lt"/>
                <a:cs typeface="Times New Roman" pitchFamily="18" charset="0"/>
              </a:rPr>
              <a:t>  Knowledge in C Programming </a:t>
            </a:r>
            <a:r>
              <a:rPr lang="en-US" sz="2000" dirty="0" smtClean="0">
                <a:latin typeface="+mj-lt"/>
                <a:cs typeface="Times New Roman" pitchFamily="18" charset="0"/>
              </a:rPr>
              <a:t>Language.</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C compiler that supports </a:t>
            </a:r>
            <a:r>
              <a:rPr lang="en-US" sz="2000" dirty="0" smtClean="0">
                <a:latin typeface="+mj-lt"/>
                <a:cs typeface="Times New Roman" pitchFamily="18" charset="0"/>
              </a:rPr>
              <a:t>OpenMP.</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Unix/Linux terminal </a:t>
            </a:r>
            <a:r>
              <a:rPr lang="en-US" sz="2000" dirty="0" smtClean="0">
                <a:latin typeface="+mj-lt"/>
                <a:cs typeface="Times New Roman" pitchFamily="18" charset="0"/>
              </a:rPr>
              <a:t>knowledge.</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Access to </a:t>
            </a:r>
            <a:r>
              <a:rPr lang="en-US" sz="2000" dirty="0" smtClean="0">
                <a:latin typeface="+mj-lt"/>
                <a:cs typeface="Times New Roman" pitchFamily="18" charset="0"/>
              </a:rPr>
              <a:t>a multi-core computer.</a:t>
            </a:r>
            <a:endParaRPr lang="en-US" sz="2000" dirty="0" smtClean="0">
              <a:latin typeface="+mj-lt"/>
              <a:cs typeface="Times New Roman" pitchFamily="18" charset="0"/>
            </a:endParaRPr>
          </a:p>
          <a:p>
            <a:pPr lvl="2"/>
            <a:endParaRPr lang="en-US" sz="2000" dirty="0" smtClean="0">
              <a:latin typeface="+mj-lt"/>
              <a:cs typeface="Times New Roman" pitchFamily="18" charset="0"/>
            </a:endParaRPr>
          </a:p>
          <a:p>
            <a:pPr lvl="1"/>
            <a:r>
              <a:rPr lang="en-US" sz="3200" b="1" u="sng" dirty="0" smtClean="0">
                <a:latin typeface="+mj-lt"/>
                <a:cs typeface="Times New Roman" pitchFamily="18" charset="0"/>
              </a:rPr>
              <a:t>Goals</a:t>
            </a:r>
          </a:p>
          <a:p>
            <a:pPr lvl="2">
              <a:buFont typeface="Wingdings" pitchFamily="2" charset="2"/>
              <a:buChar char="Ø"/>
            </a:pPr>
            <a:r>
              <a:rPr lang="en-US" sz="2000" dirty="0" smtClean="0">
                <a:latin typeface="+mj-lt"/>
                <a:cs typeface="Times New Roman" pitchFamily="18" charset="0"/>
              </a:rPr>
              <a:t>  Learn basics of OpenMP, such as </a:t>
            </a:r>
            <a:r>
              <a:rPr lang="en-US" sz="2000" dirty="0" smtClean="0">
                <a:latin typeface="+mj-lt"/>
                <a:cs typeface="Times New Roman" pitchFamily="18" charset="0"/>
              </a:rPr>
              <a:t>compiler directives</a:t>
            </a:r>
            <a:r>
              <a:rPr lang="en-US" sz="2000" dirty="0" smtClean="0">
                <a:latin typeface="+mj-lt"/>
                <a:cs typeface="Times New Roman" pitchFamily="18" charset="0"/>
              </a:rPr>
              <a:t>, functions and environment </a:t>
            </a:r>
            <a:r>
              <a:rPr lang="en-US" sz="2000" dirty="0" smtClean="0">
                <a:latin typeface="+mj-lt"/>
                <a:cs typeface="Times New Roman" pitchFamily="18" charset="0"/>
              </a:rPr>
              <a:t>variables; </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Understand how OpenMP works with shared </a:t>
            </a:r>
            <a:r>
              <a:rPr lang="en-US" sz="2000" dirty="0" smtClean="0">
                <a:latin typeface="+mj-lt"/>
                <a:cs typeface="Times New Roman" pitchFamily="18" charset="0"/>
              </a:rPr>
              <a:t>memory.</a:t>
            </a:r>
            <a:endParaRPr lang="en-US" sz="2000" u="sng" dirty="0" smtClean="0">
              <a:latin typeface="+mj-lt"/>
              <a:cs typeface="Times New Roman" pitchFamily="18" charset="0"/>
            </a:endParaRPr>
          </a:p>
        </p:txBody>
      </p:sp>
      <p:sp>
        <p:nvSpPr>
          <p:cNvPr id="5" name="CaixaDeTexto 4"/>
          <p:cNvSpPr txBox="1"/>
          <p:nvPr/>
        </p:nvSpPr>
        <p:spPr>
          <a:xfrm>
            <a:off x="914400" y="68759"/>
            <a:ext cx="5029200" cy="830997"/>
          </a:xfrm>
          <a:prstGeom prst="rect">
            <a:avLst/>
          </a:prstGeom>
          <a:noFill/>
        </p:spPr>
        <p:txBody>
          <a:bodyPr wrap="square" rtlCol="0">
            <a:spAutoFit/>
          </a:bodyPr>
          <a:lstStyle/>
          <a:p>
            <a:r>
              <a:rPr lang="en-US" sz="4800" b="1" dirty="0" smtClean="0">
                <a:latin typeface="Courier New" pitchFamily="49" charset="0"/>
                <a:cs typeface="Courier New" pitchFamily="49" charset="0"/>
              </a:rPr>
              <a:t>Introduction</a:t>
            </a:r>
            <a:endParaRPr lang="en-US" sz="44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smtClean="0">
                <a:latin typeface="Courier New" pitchFamily="49" charset="0"/>
                <a:cs typeface="Courier New" pitchFamily="49" charset="0"/>
              </a:rPr>
              <a:t>What is it?</a:t>
            </a:r>
            <a:endParaRPr lang="en-US" sz="4400" b="1" dirty="0">
              <a:latin typeface="Courier New" pitchFamily="49" charset="0"/>
              <a:cs typeface="Courier New" pitchFamily="49" charset="0"/>
            </a:endParaRPr>
          </a:p>
        </p:txBody>
      </p:sp>
      <p:sp>
        <p:nvSpPr>
          <p:cNvPr id="3" name="CaixaDeTexto 2"/>
          <p:cNvSpPr txBox="1"/>
          <p:nvPr/>
        </p:nvSpPr>
        <p:spPr>
          <a:xfrm>
            <a:off x="762000" y="762000"/>
            <a:ext cx="6096000" cy="5940088"/>
          </a:xfrm>
          <a:prstGeom prst="rect">
            <a:avLst/>
          </a:prstGeom>
          <a:noFill/>
        </p:spPr>
        <p:txBody>
          <a:bodyPr wrap="square" rtlCol="0">
            <a:spAutoFit/>
          </a:bodyPr>
          <a:lstStyle/>
          <a:p>
            <a:endParaRPr lang="en-US" sz="2000" dirty="0" smtClean="0">
              <a:latin typeface="+mj-lt"/>
              <a:cs typeface="Times New Roman" pitchFamily="18" charset="0"/>
            </a:endParaRPr>
          </a:p>
          <a:p>
            <a:pPr lvl="1"/>
            <a:r>
              <a:rPr lang="en-US" sz="2000" dirty="0" smtClean="0">
                <a:latin typeface="+mj-lt"/>
                <a:cs typeface="Times New Roman" pitchFamily="18" charset="0"/>
              </a:rPr>
              <a:t>    OpenMP is a standard API that can be used in shared memory programs, which are written in Fortran, C, and C++.</a:t>
            </a:r>
          </a:p>
          <a:p>
            <a:pPr lvl="2">
              <a:buFont typeface="Wingdings" pitchFamily="2" charset="2"/>
              <a:buChar char="Ø"/>
            </a:pPr>
            <a:r>
              <a:rPr lang="en-US" sz="2000" dirty="0" smtClean="0">
                <a:latin typeface="+mj-lt"/>
                <a:cs typeface="Times New Roman" pitchFamily="18" charset="0"/>
              </a:rPr>
              <a:t> It consists of:</a:t>
            </a:r>
          </a:p>
          <a:p>
            <a:pPr lvl="3">
              <a:buFont typeface="Arial" pitchFamily="34" charset="0"/>
              <a:buChar char="•"/>
            </a:pPr>
            <a:r>
              <a:rPr lang="en-US" sz="2000" dirty="0" smtClean="0">
                <a:latin typeface="+mj-lt"/>
                <a:cs typeface="Times New Roman" pitchFamily="18" charset="0"/>
              </a:rPr>
              <a:t> Compiler </a:t>
            </a:r>
            <a:r>
              <a:rPr lang="en-US" sz="2000" dirty="0" smtClean="0">
                <a:latin typeface="+mj-lt"/>
                <a:cs typeface="Times New Roman" pitchFamily="18" charset="0"/>
              </a:rPr>
              <a:t>Directives.</a:t>
            </a:r>
            <a:endParaRPr lang="en-US" sz="2000" dirty="0" smtClean="0">
              <a:latin typeface="+mj-lt"/>
              <a:cs typeface="Times New Roman" pitchFamily="18" charset="0"/>
            </a:endParaRPr>
          </a:p>
          <a:p>
            <a:pPr lvl="3">
              <a:buFont typeface="Arial" pitchFamily="34" charset="0"/>
              <a:buChar char="•"/>
            </a:pPr>
            <a:r>
              <a:rPr lang="en-US" sz="2000" dirty="0" smtClean="0">
                <a:latin typeface="+mj-lt"/>
                <a:cs typeface="Times New Roman" pitchFamily="18" charset="0"/>
              </a:rPr>
              <a:t> </a:t>
            </a:r>
            <a:r>
              <a:rPr lang="en-US" sz="2000" dirty="0" smtClean="0">
                <a:latin typeface="+mj-lt"/>
                <a:cs typeface="Times New Roman" pitchFamily="18" charset="0"/>
              </a:rPr>
              <a:t>Functions.</a:t>
            </a:r>
            <a:endParaRPr lang="en-US" sz="2000" dirty="0" smtClean="0">
              <a:latin typeface="+mj-lt"/>
              <a:cs typeface="Times New Roman" pitchFamily="18" charset="0"/>
            </a:endParaRPr>
          </a:p>
          <a:p>
            <a:pPr lvl="3">
              <a:buFont typeface="Arial" pitchFamily="34" charset="0"/>
              <a:buChar char="•"/>
            </a:pPr>
            <a:r>
              <a:rPr lang="en-US" sz="2000" dirty="0" smtClean="0">
                <a:latin typeface="+mj-lt"/>
                <a:cs typeface="Times New Roman" pitchFamily="18" charset="0"/>
              </a:rPr>
              <a:t> Environment </a:t>
            </a:r>
            <a:r>
              <a:rPr lang="en-US" sz="2000" dirty="0" smtClean="0">
                <a:latin typeface="+mj-lt"/>
                <a:cs typeface="Times New Roman" pitchFamily="18" charset="0"/>
              </a:rPr>
              <a:t>Variables.</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Requires a supportive compiler, such as:</a:t>
            </a:r>
          </a:p>
          <a:p>
            <a:pPr lvl="3">
              <a:buFont typeface="Arial" pitchFamily="34" charset="0"/>
              <a:buChar char="•"/>
            </a:pPr>
            <a:r>
              <a:rPr lang="en-US" sz="2000" dirty="0" smtClean="0">
                <a:latin typeface="+mj-lt"/>
                <a:cs typeface="Times New Roman" pitchFamily="18" charset="0"/>
              </a:rPr>
              <a:t> GNU, IBM, Oracle, Intel, HP, MS, Cray, Absoft Pro Fortran, Portland Group Compilers and Tools, Lahey/Fujitsu Fortran 95, Path </a:t>
            </a:r>
            <a:r>
              <a:rPr lang="en-US" sz="2000" dirty="0" smtClean="0">
                <a:latin typeface="+mj-lt"/>
                <a:cs typeface="Times New Roman" pitchFamily="18" charset="0"/>
              </a:rPr>
              <a:t>Scale.</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a:t>
            </a:r>
            <a:r>
              <a:rPr lang="en-US" sz="2000" dirty="0" smtClean="0">
                <a:latin typeface="+mj-lt"/>
                <a:cs typeface="Times New Roman" pitchFamily="18" charset="0"/>
              </a:rPr>
              <a:t>The last version, OpenMP </a:t>
            </a:r>
            <a:r>
              <a:rPr lang="en-US" sz="2000" dirty="0" smtClean="0">
                <a:latin typeface="+mj-lt"/>
                <a:cs typeface="Times New Roman" pitchFamily="18" charset="0"/>
              </a:rPr>
              <a:t>3.0 was release in May, 2008. </a:t>
            </a:r>
          </a:p>
          <a:p>
            <a:pPr lvl="2">
              <a:buFont typeface="Wingdings" pitchFamily="2" charset="2"/>
              <a:buChar char="Ø"/>
            </a:pPr>
            <a:r>
              <a:rPr lang="en-US" sz="2000" dirty="0" smtClean="0">
                <a:latin typeface="+mj-lt"/>
                <a:cs typeface="Times New Roman" pitchFamily="18" charset="0"/>
              </a:rPr>
              <a:t> A summary of directives, functions and environment variables can be found at the </a:t>
            </a:r>
            <a:r>
              <a:rPr lang="en-US" sz="2000" dirty="0" err="1" smtClean="0">
                <a:latin typeface="+mj-lt"/>
                <a:cs typeface="Times New Roman" pitchFamily="18" charset="0"/>
              </a:rPr>
              <a:t>Petascale</a:t>
            </a:r>
            <a:r>
              <a:rPr lang="en-US" sz="2000" dirty="0" smtClean="0">
                <a:latin typeface="+mj-lt"/>
                <a:cs typeface="Times New Roman" pitchFamily="18" charset="0"/>
              </a:rPr>
              <a:t> Website (</a:t>
            </a:r>
            <a:r>
              <a:rPr lang="en-US" sz="2000" dirty="0" smtClean="0">
                <a:latin typeface="+mj-lt"/>
                <a:cs typeface="Times New Roman" pitchFamily="18" charset="0"/>
                <a:hlinkClick r:id="rId3"/>
              </a:rPr>
              <a:t>www.shodor.org/petascale</a:t>
            </a:r>
            <a:r>
              <a:rPr lang="en-US" sz="2000" dirty="0" smtClean="0">
                <a:latin typeface="+mj-lt"/>
                <a:cs typeface="Times New Roman" pitchFamily="18" charset="0"/>
              </a:rPr>
              <a:t>). or at </a:t>
            </a:r>
            <a:r>
              <a:rPr lang="en-US" sz="2000" dirty="0" smtClean="0">
                <a:latin typeface="+mj-lt"/>
                <a:cs typeface="Times New Roman" pitchFamily="18" charset="0"/>
                <a:hlinkClick r:id="rId4"/>
              </a:rPr>
              <a:t>www.OpenMP.org</a:t>
            </a:r>
            <a:r>
              <a:rPr lang="en-US" sz="2000" dirty="0" smtClean="0">
                <a:latin typeface="+mj-lt"/>
                <a:cs typeface="Times New Roman"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914400" y="68759"/>
            <a:ext cx="5029200" cy="769441"/>
          </a:xfrm>
          <a:prstGeom prst="rect">
            <a:avLst/>
          </a:prstGeom>
          <a:noFill/>
        </p:spPr>
        <p:txBody>
          <a:bodyPr wrap="square" rtlCol="0">
            <a:spAutoFit/>
          </a:bodyPr>
          <a:lstStyle/>
          <a:p>
            <a:r>
              <a:rPr lang="en-US" sz="4400" b="1" dirty="0" smtClean="0">
                <a:latin typeface="Courier New" pitchFamily="49" charset="0"/>
                <a:cs typeface="Courier New" pitchFamily="49" charset="0"/>
              </a:rPr>
              <a:t>Pros and Cons</a:t>
            </a:r>
            <a:endParaRPr lang="en-US" sz="4400" b="1" dirty="0">
              <a:latin typeface="Courier New" pitchFamily="49" charset="0"/>
              <a:cs typeface="Courier New" pitchFamily="49" charset="0"/>
            </a:endParaRPr>
          </a:p>
        </p:txBody>
      </p:sp>
      <p:sp>
        <p:nvSpPr>
          <p:cNvPr id="3" name="Retângulo 2"/>
          <p:cNvSpPr/>
          <p:nvPr/>
        </p:nvSpPr>
        <p:spPr>
          <a:xfrm>
            <a:off x="762000" y="762000"/>
            <a:ext cx="6096000" cy="5693866"/>
          </a:xfrm>
          <a:prstGeom prst="rect">
            <a:avLst/>
          </a:prstGeom>
        </p:spPr>
        <p:txBody>
          <a:bodyPr wrap="square">
            <a:spAutoFit/>
          </a:bodyPr>
          <a:lstStyle/>
          <a:p>
            <a:pPr lvl="1"/>
            <a:endParaRPr lang="en-US" sz="2800" b="1" u="sng" dirty="0" smtClean="0">
              <a:cs typeface="Times New Roman" pitchFamily="18" charset="0"/>
            </a:endParaRPr>
          </a:p>
          <a:p>
            <a:pPr lvl="1"/>
            <a:r>
              <a:rPr lang="en-US" sz="2800" b="1" u="sng" dirty="0" smtClean="0">
                <a:cs typeface="Times New Roman" pitchFamily="18" charset="0"/>
              </a:rPr>
              <a:t>Pros:</a:t>
            </a:r>
          </a:p>
          <a:p>
            <a:pPr lvl="2">
              <a:buFont typeface="Wingdings" pitchFamily="2" charset="2"/>
              <a:buChar char="Ø"/>
            </a:pPr>
            <a:r>
              <a:rPr lang="en-US" sz="2000" dirty="0" smtClean="0">
                <a:cs typeface="Times New Roman" pitchFamily="18" charset="0"/>
              </a:rPr>
              <a:t> No need for major changes in the serial code.</a:t>
            </a:r>
          </a:p>
          <a:p>
            <a:pPr lvl="2">
              <a:buFont typeface="Wingdings" pitchFamily="2" charset="2"/>
              <a:buChar char="Ø"/>
            </a:pPr>
            <a:r>
              <a:rPr lang="en-US" sz="2000" dirty="0" smtClean="0">
                <a:cs typeface="Times New Roman" pitchFamily="18" charset="0"/>
              </a:rPr>
              <a:t> </a:t>
            </a:r>
            <a:r>
              <a:rPr lang="en-US" sz="2000" dirty="0" smtClean="0">
                <a:cs typeface="Times New Roman" pitchFamily="18" charset="0"/>
              </a:rPr>
              <a:t>Portable.</a:t>
            </a:r>
            <a:endParaRPr lang="en-US" sz="2000" dirty="0" smtClean="0">
              <a:cs typeface="Times New Roman" pitchFamily="18" charset="0"/>
            </a:endParaRPr>
          </a:p>
          <a:p>
            <a:pPr lvl="3"/>
            <a:r>
              <a:rPr lang="en-US" sz="2000" dirty="0" smtClean="0">
                <a:cs typeface="Times New Roman" pitchFamily="18" charset="0"/>
              </a:rPr>
              <a:t>(</a:t>
            </a:r>
            <a:r>
              <a:rPr lang="en-US" sz="2000" dirty="0" smtClean="0">
                <a:cs typeface="Times New Roman" pitchFamily="18" charset="0"/>
              </a:rPr>
              <a:t>Supported </a:t>
            </a:r>
            <a:r>
              <a:rPr lang="en-US" sz="2000" dirty="0" smtClean="0">
                <a:cs typeface="Times New Roman" pitchFamily="18" charset="0"/>
              </a:rPr>
              <a:t>by many </a:t>
            </a:r>
            <a:r>
              <a:rPr lang="en-US" sz="2000" dirty="0" smtClean="0">
                <a:cs typeface="Times New Roman" pitchFamily="18" charset="0"/>
              </a:rPr>
              <a:t>compilers)</a:t>
            </a:r>
            <a:endParaRPr lang="en-US" sz="2000" dirty="0" smtClean="0">
              <a:cs typeface="Times New Roman" pitchFamily="18" charset="0"/>
            </a:endParaRPr>
          </a:p>
          <a:p>
            <a:pPr lvl="2">
              <a:buFont typeface="Wingdings" pitchFamily="2" charset="2"/>
              <a:buChar char="Ø"/>
            </a:pPr>
            <a:r>
              <a:rPr lang="en-US" sz="2000" dirty="0" smtClean="0">
                <a:cs typeface="Times New Roman" pitchFamily="18" charset="0"/>
              </a:rPr>
              <a:t> Has great scalability</a:t>
            </a:r>
          </a:p>
          <a:p>
            <a:pPr lvl="3"/>
            <a:r>
              <a:rPr lang="en-US" sz="2000" dirty="0" smtClean="0">
                <a:cs typeface="Times New Roman" pitchFamily="18" charset="0"/>
              </a:rPr>
              <a:t>(</a:t>
            </a:r>
            <a:r>
              <a:rPr lang="en-US" sz="2000" dirty="0" smtClean="0">
                <a:cs typeface="Times New Roman" pitchFamily="18" charset="0"/>
              </a:rPr>
              <a:t>If </a:t>
            </a:r>
            <a:r>
              <a:rPr lang="en-US" sz="2000" dirty="0" smtClean="0">
                <a:cs typeface="Times New Roman" pitchFamily="18" charset="0"/>
              </a:rPr>
              <a:t>implemented </a:t>
            </a:r>
            <a:r>
              <a:rPr lang="en-US" sz="2000" dirty="0" smtClean="0">
                <a:cs typeface="Times New Roman" pitchFamily="18" charset="0"/>
              </a:rPr>
              <a:t>correctly and </a:t>
            </a:r>
            <a:r>
              <a:rPr lang="en-US" sz="2000" dirty="0" smtClean="0">
                <a:cs typeface="Times New Roman" pitchFamily="18" charset="0"/>
              </a:rPr>
              <a:t>the computer’s architecture </a:t>
            </a:r>
            <a:r>
              <a:rPr lang="en-US" sz="2000" dirty="0" smtClean="0">
                <a:cs typeface="Times New Roman" pitchFamily="18" charset="0"/>
              </a:rPr>
              <a:t>permits)</a:t>
            </a:r>
            <a:endParaRPr lang="en-US" sz="2000" dirty="0" smtClean="0">
              <a:cs typeface="Times New Roman" pitchFamily="18" charset="0"/>
            </a:endParaRPr>
          </a:p>
          <a:p>
            <a:pPr lvl="2">
              <a:buFont typeface="Wingdings" pitchFamily="2" charset="2"/>
              <a:buChar char="Ø"/>
            </a:pPr>
            <a:r>
              <a:rPr lang="en-US" sz="2000" dirty="0" smtClean="0">
                <a:cs typeface="Times New Roman" pitchFamily="18" charset="0"/>
              </a:rPr>
              <a:t> Data decomposition is handled </a:t>
            </a:r>
            <a:r>
              <a:rPr lang="en-US" sz="2000" dirty="0" smtClean="0">
                <a:cs typeface="Times New Roman" pitchFamily="18" charset="0"/>
              </a:rPr>
              <a:t>automatically.</a:t>
            </a:r>
            <a:endParaRPr lang="en-US" sz="2000" dirty="0" smtClean="0">
              <a:cs typeface="Times New Roman" pitchFamily="18" charset="0"/>
            </a:endParaRPr>
          </a:p>
          <a:p>
            <a:pPr lvl="2">
              <a:buFont typeface="Wingdings" pitchFamily="2" charset="2"/>
              <a:buChar char="Ø"/>
            </a:pPr>
            <a:r>
              <a:rPr lang="en-US" sz="2000" dirty="0" smtClean="0">
                <a:cs typeface="Times New Roman" pitchFamily="18" charset="0"/>
              </a:rPr>
              <a:t> Does not need to deal with message passing.</a:t>
            </a:r>
          </a:p>
          <a:p>
            <a:pPr lvl="1"/>
            <a:r>
              <a:rPr lang="en-US" sz="2800" b="1" u="sng" dirty="0" smtClean="0">
                <a:cs typeface="Times New Roman" pitchFamily="18" charset="0"/>
              </a:rPr>
              <a:t>Cons:</a:t>
            </a:r>
          </a:p>
          <a:p>
            <a:pPr lvl="2">
              <a:buFont typeface="Wingdings" pitchFamily="2" charset="2"/>
              <a:buChar char="Ø"/>
            </a:pPr>
            <a:r>
              <a:rPr lang="en-US" sz="2000" dirty="0" smtClean="0">
                <a:cs typeface="Times New Roman" pitchFamily="18" charset="0"/>
              </a:rPr>
              <a:t> Requires a compiler that supports OpenMP</a:t>
            </a:r>
          </a:p>
          <a:p>
            <a:pPr lvl="2">
              <a:buFont typeface="Wingdings" pitchFamily="2" charset="2"/>
              <a:buChar char="Ø"/>
            </a:pPr>
            <a:r>
              <a:rPr lang="en-US" sz="2000" dirty="0" smtClean="0">
                <a:cs typeface="Times New Roman" pitchFamily="18" charset="0"/>
              </a:rPr>
              <a:t> Currently only runs efficiently on shared-memory multiprocessors architectures.</a:t>
            </a:r>
          </a:p>
          <a:p>
            <a:pPr lvl="2">
              <a:buFont typeface="Wingdings" pitchFamily="2" charset="2"/>
              <a:buChar char="Ø"/>
            </a:pPr>
            <a:r>
              <a:rPr lang="en-US" sz="2000" dirty="0" smtClean="0">
                <a:cs typeface="Times New Roman" pitchFamily="18" charset="0"/>
              </a:rPr>
              <a:t> Scalability limited by the computer’s architecture.</a:t>
            </a:r>
          </a:p>
          <a:p>
            <a:pPr lvl="2">
              <a:buFont typeface="Wingdings" pitchFamily="2" charset="2"/>
              <a:buChar char="Ø"/>
            </a:pPr>
            <a:r>
              <a:rPr lang="en-US" sz="2000" dirty="0" smtClean="0">
                <a:cs typeface="Times New Roman" pitchFamily="18" charset="0"/>
              </a:rPr>
              <a:t>Can not be used on </a:t>
            </a:r>
            <a:r>
              <a:rPr lang="en-US" sz="2000" dirty="0" smtClean="0">
                <a:cs typeface="Times New Roman" pitchFamily="18" charset="0"/>
              </a:rPr>
              <a:t>GPU.</a:t>
            </a:r>
            <a:endParaRPr lang="en-US" sz="2000" dirty="0" smtClean="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62000" y="762000"/>
            <a:ext cx="6096000" cy="6432530"/>
          </a:xfrm>
          <a:prstGeom prst="rect">
            <a:avLst/>
          </a:prstGeom>
          <a:noFill/>
        </p:spPr>
        <p:txBody>
          <a:bodyPr wrap="square" rtlCol="0">
            <a:spAutoFit/>
          </a:bodyPr>
          <a:lstStyle/>
          <a:p>
            <a:endParaRPr lang="en-US" sz="2800" b="1" u="sng" dirty="0" smtClean="0">
              <a:latin typeface="+mj-lt"/>
              <a:cs typeface="Times New Roman" pitchFamily="18" charset="0"/>
            </a:endParaRPr>
          </a:p>
          <a:p>
            <a:pPr lvl="1"/>
            <a:r>
              <a:rPr lang="en-US" sz="2800" b="1" u="sng" dirty="0" smtClean="0">
                <a:latin typeface="+mj-lt"/>
                <a:cs typeface="Times New Roman" pitchFamily="18" charset="0"/>
              </a:rPr>
              <a:t>Directives</a:t>
            </a:r>
          </a:p>
          <a:p>
            <a:pPr lvl="2">
              <a:buFont typeface="Wingdings" pitchFamily="2" charset="2"/>
              <a:buChar char="Ø"/>
            </a:pPr>
            <a:r>
              <a:rPr lang="en-US" sz="2000" dirty="0" smtClean="0">
                <a:latin typeface="+mj-lt"/>
                <a:cs typeface="Times New Roman" pitchFamily="18" charset="0"/>
              </a:rPr>
              <a:t> Initializes parallel </a:t>
            </a:r>
            <a:r>
              <a:rPr lang="en-US" sz="2000" dirty="0" smtClean="0">
                <a:latin typeface="+mj-lt"/>
                <a:cs typeface="Times New Roman" pitchFamily="18" charset="0"/>
              </a:rPr>
              <a:t>region.</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Divides the </a:t>
            </a:r>
            <a:r>
              <a:rPr lang="en-US" sz="2000" dirty="0" smtClean="0">
                <a:latin typeface="+mj-lt"/>
                <a:cs typeface="Times New Roman" pitchFamily="18" charset="0"/>
              </a:rPr>
              <a:t>work.</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a:t>
            </a:r>
            <a:r>
              <a:rPr lang="en-US" sz="2000" dirty="0" smtClean="0">
                <a:latin typeface="+mj-lt"/>
                <a:cs typeface="Times New Roman" pitchFamily="18" charset="0"/>
              </a:rPr>
              <a:t>Synchronizes.</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Data-Sharing </a:t>
            </a:r>
            <a:r>
              <a:rPr lang="en-US" sz="2000" dirty="0" smtClean="0">
                <a:latin typeface="+mj-lt"/>
                <a:cs typeface="Times New Roman" pitchFamily="18" charset="0"/>
              </a:rPr>
              <a:t>Attributes.</a:t>
            </a:r>
            <a:endParaRPr lang="en-US" sz="2000" dirty="0" smtClean="0">
              <a:latin typeface="+mj-lt"/>
              <a:cs typeface="Times New Roman" pitchFamily="18" charset="0"/>
            </a:endParaRPr>
          </a:p>
          <a:p>
            <a:pPr lvl="1"/>
            <a:r>
              <a:rPr lang="en-US" sz="2800" b="1" u="sng" dirty="0" smtClean="0">
                <a:latin typeface="+mj-lt"/>
                <a:cs typeface="Times New Roman" pitchFamily="18" charset="0"/>
              </a:rPr>
              <a:t>Functions</a:t>
            </a:r>
          </a:p>
          <a:p>
            <a:pPr lvl="2">
              <a:buFont typeface="Wingdings" pitchFamily="2" charset="2"/>
              <a:buChar char="Ø"/>
            </a:pPr>
            <a:r>
              <a:rPr lang="en-US" sz="2000" dirty="0" smtClean="0">
                <a:latin typeface="+mj-lt"/>
                <a:cs typeface="Times New Roman" pitchFamily="18" charset="0"/>
              </a:rPr>
              <a:t> Defines number of </a:t>
            </a:r>
            <a:r>
              <a:rPr lang="en-US" sz="2000" dirty="0" smtClean="0">
                <a:latin typeface="+mj-lt"/>
                <a:cs typeface="Times New Roman" pitchFamily="18" charset="0"/>
              </a:rPr>
              <a:t>threads.</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Gets thread </a:t>
            </a:r>
            <a:r>
              <a:rPr lang="en-US" sz="2000" dirty="0" smtClean="0">
                <a:latin typeface="+mj-lt"/>
                <a:cs typeface="Times New Roman" pitchFamily="18" charset="0"/>
              </a:rPr>
              <a:t>ID.</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Supports Nested </a:t>
            </a:r>
            <a:r>
              <a:rPr lang="en-US" sz="2000" dirty="0" smtClean="0">
                <a:latin typeface="+mj-lt"/>
                <a:cs typeface="Times New Roman" pitchFamily="18" charset="0"/>
              </a:rPr>
              <a:t>Parallelism.</a:t>
            </a:r>
            <a:endParaRPr lang="en-US" sz="2000" dirty="0" smtClean="0">
              <a:latin typeface="+mj-lt"/>
              <a:cs typeface="Times New Roman" pitchFamily="18" charset="0"/>
            </a:endParaRPr>
          </a:p>
          <a:p>
            <a:pPr lvl="1"/>
            <a:r>
              <a:rPr lang="en-US" sz="2800" b="1" u="sng" dirty="0" smtClean="0">
                <a:latin typeface="+mj-lt"/>
                <a:cs typeface="Times New Roman" pitchFamily="18" charset="0"/>
              </a:rPr>
              <a:t>Environment Variables</a:t>
            </a:r>
          </a:p>
          <a:p>
            <a:pPr lvl="2">
              <a:buFont typeface="Wingdings" pitchFamily="2" charset="2"/>
              <a:buChar char="Ø"/>
            </a:pPr>
            <a:r>
              <a:rPr lang="en-US" sz="2000" dirty="0" smtClean="0">
                <a:latin typeface="+mj-lt"/>
                <a:cs typeface="Times New Roman" pitchFamily="18" charset="0"/>
              </a:rPr>
              <a:t> Scheduling </a:t>
            </a:r>
            <a:r>
              <a:rPr lang="en-US" sz="2000" dirty="0" smtClean="0">
                <a:latin typeface="+mj-lt"/>
                <a:cs typeface="Times New Roman" pitchFamily="18" charset="0"/>
              </a:rPr>
              <a:t>Type.</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Number of </a:t>
            </a:r>
            <a:r>
              <a:rPr lang="en-US" sz="2000" dirty="0" smtClean="0">
                <a:latin typeface="+mj-lt"/>
                <a:cs typeface="Times New Roman" pitchFamily="18" charset="0"/>
              </a:rPr>
              <a:t>Threads.</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Dynamic Adjustment of </a:t>
            </a:r>
            <a:r>
              <a:rPr lang="en-US" sz="2000" dirty="0" smtClean="0">
                <a:latin typeface="+mj-lt"/>
                <a:cs typeface="Times New Roman" pitchFamily="18" charset="0"/>
              </a:rPr>
              <a:t>Threads.</a:t>
            </a:r>
            <a:endParaRPr lang="en-US" sz="2000" dirty="0" smtClean="0">
              <a:latin typeface="+mj-lt"/>
              <a:cs typeface="Times New Roman" pitchFamily="18" charset="0"/>
            </a:endParaRPr>
          </a:p>
          <a:p>
            <a:pPr lvl="2">
              <a:buFont typeface="Wingdings" pitchFamily="2" charset="2"/>
              <a:buChar char="Ø"/>
            </a:pPr>
            <a:r>
              <a:rPr lang="en-US" sz="2000" dirty="0" smtClean="0">
                <a:latin typeface="+mj-lt"/>
                <a:cs typeface="Times New Roman" pitchFamily="18" charset="0"/>
              </a:rPr>
              <a:t> Maximum Number of </a:t>
            </a:r>
            <a:r>
              <a:rPr lang="en-US" sz="2000" dirty="0" smtClean="0">
                <a:latin typeface="+mj-lt"/>
                <a:cs typeface="Times New Roman" pitchFamily="18" charset="0"/>
              </a:rPr>
              <a:t>Threads.</a:t>
            </a:r>
            <a:endParaRPr lang="en-US" sz="2000" dirty="0" smtClean="0">
              <a:latin typeface="+mj-lt"/>
              <a:cs typeface="Times New Roman" pitchFamily="18" charset="0"/>
            </a:endParaRPr>
          </a:p>
          <a:p>
            <a:pPr lvl="2">
              <a:buFont typeface="Wingdings" pitchFamily="2" charset="2"/>
              <a:buChar char="Ø"/>
            </a:pPr>
            <a:endParaRPr lang="en-US" sz="2000" dirty="0" smtClean="0">
              <a:latin typeface="+mj-lt"/>
              <a:cs typeface="Times New Roman" pitchFamily="18" charset="0"/>
            </a:endParaRPr>
          </a:p>
          <a:p>
            <a:pPr lvl="3">
              <a:buFont typeface="Wingdings" pitchFamily="2" charset="2"/>
              <a:buChar char="ü"/>
            </a:pPr>
            <a:r>
              <a:rPr lang="en-US" sz="2000" dirty="0" smtClean="0">
                <a:latin typeface="+mj-lt"/>
                <a:cs typeface="Times New Roman" pitchFamily="18" charset="0"/>
              </a:rPr>
              <a:t>For a more specific explanation of those three components, go to</a:t>
            </a:r>
            <a:r>
              <a:rPr lang="en-US" sz="2000" dirty="0" smtClean="0">
                <a:latin typeface="+mj-lt"/>
                <a:cs typeface="Times New Roman" pitchFamily="18" charset="0"/>
                <a:hlinkClick r:id="rId2"/>
              </a:rPr>
              <a:t> www.openMP.org </a:t>
            </a:r>
            <a:r>
              <a:rPr lang="en-US" sz="2000" dirty="0" smtClean="0">
                <a:latin typeface="+mj-lt"/>
                <a:cs typeface="Times New Roman" pitchFamily="18" charset="0"/>
              </a:rPr>
              <a:t>and look for OpenMP Specifications</a:t>
            </a:r>
          </a:p>
        </p:txBody>
      </p:sp>
      <p:sp>
        <p:nvSpPr>
          <p:cNvPr id="4" name="CaixaDeTexto 3"/>
          <p:cNvSpPr txBox="1"/>
          <p:nvPr/>
        </p:nvSpPr>
        <p:spPr>
          <a:xfrm>
            <a:off x="914400" y="68759"/>
            <a:ext cx="6096000" cy="830997"/>
          </a:xfrm>
          <a:prstGeom prst="rect">
            <a:avLst/>
          </a:prstGeom>
          <a:noFill/>
        </p:spPr>
        <p:txBody>
          <a:bodyPr wrap="square" rtlCol="0">
            <a:spAutoFit/>
          </a:bodyPr>
          <a:lstStyle/>
          <a:p>
            <a:r>
              <a:rPr lang="en-US" sz="4800" b="1" dirty="0" smtClean="0">
                <a:latin typeface="Courier New" pitchFamily="49" charset="0"/>
                <a:cs typeface="Courier New" pitchFamily="49" charset="0"/>
              </a:rPr>
              <a:t>Main Components</a:t>
            </a:r>
            <a:endParaRPr lang="en-US" sz="44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smtClean="0">
                <a:latin typeface="Courier New" pitchFamily="49" charset="0"/>
                <a:cs typeface="Courier New" pitchFamily="49" charset="0"/>
              </a:rPr>
              <a:t>Shared Memory</a:t>
            </a:r>
            <a:endParaRPr lang="en-US" sz="4400" b="1" dirty="0">
              <a:latin typeface="Courier New" pitchFamily="49" charset="0"/>
              <a:cs typeface="Courier New" pitchFamily="49" charset="0"/>
            </a:endParaRPr>
          </a:p>
        </p:txBody>
      </p:sp>
      <p:sp>
        <p:nvSpPr>
          <p:cNvPr id="22" name="Retângulo de cantos arredondados 21"/>
          <p:cNvSpPr/>
          <p:nvPr/>
        </p:nvSpPr>
        <p:spPr>
          <a:xfrm>
            <a:off x="990600" y="903510"/>
            <a:ext cx="5029200" cy="138249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3" name="CaixaDeTexto 22"/>
          <p:cNvSpPr txBox="1"/>
          <p:nvPr/>
        </p:nvSpPr>
        <p:spPr>
          <a:xfrm>
            <a:off x="1317174" y="947052"/>
            <a:ext cx="4800600" cy="1323439"/>
          </a:xfrm>
          <a:prstGeom prst="rect">
            <a:avLst/>
          </a:prstGeom>
          <a:noFill/>
        </p:spPr>
        <p:txBody>
          <a:bodyPr wrap="square" rtlCol="0">
            <a:spAutoFit/>
          </a:bodyPr>
          <a:lstStyle/>
          <a:p>
            <a:r>
              <a:rPr lang="en-US" sz="2000" dirty="0" smtClean="0">
                <a:latin typeface="+mj-lt"/>
              </a:rPr>
              <a:t>In OpenMP all the threads can access </a:t>
            </a:r>
            <a:r>
              <a:rPr lang="en-US" sz="2000" b="1" u="sng" dirty="0" smtClean="0">
                <a:latin typeface="+mj-lt"/>
              </a:rPr>
              <a:t>Shared Memory Data</a:t>
            </a:r>
            <a:r>
              <a:rPr lang="en-US" sz="2000" dirty="0" smtClean="0">
                <a:latin typeface="+mj-lt"/>
              </a:rPr>
              <a:t>.  </a:t>
            </a:r>
            <a:r>
              <a:rPr lang="en-US" sz="2000" b="1" u="sng" dirty="0" smtClean="0">
                <a:latin typeface="+mj-lt"/>
              </a:rPr>
              <a:t>Private Memory Data</a:t>
            </a:r>
            <a:r>
              <a:rPr lang="en-US" sz="2000" dirty="0" smtClean="0">
                <a:latin typeface="+mj-lt"/>
              </a:rPr>
              <a:t> can only be accessed by the thread that owns it.</a:t>
            </a:r>
            <a:endParaRPr lang="en-US" sz="2000" dirty="0">
              <a:latin typeface="+mj-lt"/>
            </a:endParaRPr>
          </a:p>
        </p:txBody>
      </p:sp>
      <p:sp>
        <p:nvSpPr>
          <p:cNvPr id="5" name="Nuvem 4"/>
          <p:cNvSpPr/>
          <p:nvPr/>
        </p:nvSpPr>
        <p:spPr>
          <a:xfrm>
            <a:off x="1942330" y="4519684"/>
            <a:ext cx="3960293" cy="2334244"/>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t>Shared Memory</a:t>
            </a:r>
            <a:endParaRPr lang="en-US" sz="2800" b="1" dirty="0"/>
          </a:p>
        </p:txBody>
      </p:sp>
      <p:cxnSp>
        <p:nvCxnSpPr>
          <p:cNvPr id="8" name="Conector de seta reta 7"/>
          <p:cNvCxnSpPr/>
          <p:nvPr/>
        </p:nvCxnSpPr>
        <p:spPr>
          <a:xfrm rot="5400000">
            <a:off x="4158291" y="4247355"/>
            <a:ext cx="2601014" cy="477967"/>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6" name="Conector de seta reta 15"/>
          <p:cNvCxnSpPr/>
          <p:nvPr/>
        </p:nvCxnSpPr>
        <p:spPr>
          <a:xfrm rot="16200000" flipV="1">
            <a:off x="1797966" y="6279232"/>
            <a:ext cx="2082134" cy="80127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7" name="Conector de seta reta 16"/>
          <p:cNvCxnSpPr/>
          <p:nvPr/>
        </p:nvCxnSpPr>
        <p:spPr>
          <a:xfrm>
            <a:off x="2420296" y="3719372"/>
            <a:ext cx="2458113" cy="1533931"/>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21" name="Conector de seta reta 20"/>
          <p:cNvCxnSpPr/>
          <p:nvPr/>
        </p:nvCxnSpPr>
        <p:spPr>
          <a:xfrm rot="10800000">
            <a:off x="3512791" y="6253694"/>
            <a:ext cx="1980147" cy="1179973"/>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31" name="Quadro 30"/>
          <p:cNvSpPr/>
          <p:nvPr/>
        </p:nvSpPr>
        <p:spPr>
          <a:xfrm>
            <a:off x="4973797" y="7542232"/>
            <a:ext cx="1316847" cy="600234"/>
          </a:xfrm>
          <a:prstGeom prst="fram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solidFill>
                  <a:schemeClr val="tx1"/>
                </a:solidFill>
              </a:rPr>
              <a:t>Thread</a:t>
            </a:r>
            <a:endParaRPr lang="en-US" sz="1200" b="1" dirty="0">
              <a:solidFill>
                <a:schemeClr val="tx1"/>
              </a:solidFill>
            </a:endParaRPr>
          </a:p>
        </p:txBody>
      </p:sp>
      <p:sp>
        <p:nvSpPr>
          <p:cNvPr id="32" name="Pizza 31"/>
          <p:cNvSpPr/>
          <p:nvPr/>
        </p:nvSpPr>
        <p:spPr>
          <a:xfrm>
            <a:off x="4355553" y="7554228"/>
            <a:ext cx="1216649" cy="1188349"/>
          </a:xfrm>
          <a:prstGeom prst="pi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p:txBody>
      </p:sp>
      <p:sp>
        <p:nvSpPr>
          <p:cNvPr id="33" name="CaixaDeTexto 32"/>
          <p:cNvSpPr txBox="1"/>
          <p:nvPr/>
        </p:nvSpPr>
        <p:spPr>
          <a:xfrm>
            <a:off x="4528458" y="8102025"/>
            <a:ext cx="916533" cy="584775"/>
          </a:xfrm>
          <a:prstGeom prst="rect">
            <a:avLst/>
          </a:prstGeom>
          <a:noFill/>
        </p:spPr>
        <p:txBody>
          <a:bodyPr wrap="none" rtlCol="0">
            <a:spAutoFit/>
          </a:bodyPr>
          <a:lstStyle/>
          <a:p>
            <a:r>
              <a:rPr lang="en-US" sz="1600" b="1" dirty="0" smtClean="0"/>
              <a:t>Private </a:t>
            </a:r>
          </a:p>
          <a:p>
            <a:r>
              <a:rPr lang="en-US" sz="1600" b="1" dirty="0" smtClean="0"/>
              <a:t>Memory</a:t>
            </a:r>
            <a:endParaRPr lang="en-US" sz="1600" b="1" dirty="0"/>
          </a:p>
        </p:txBody>
      </p:sp>
      <p:sp>
        <p:nvSpPr>
          <p:cNvPr id="35" name="Quadro 34"/>
          <p:cNvSpPr/>
          <p:nvPr/>
        </p:nvSpPr>
        <p:spPr>
          <a:xfrm>
            <a:off x="2340753" y="7791255"/>
            <a:ext cx="1316847" cy="600234"/>
          </a:xfrm>
          <a:prstGeom prst="fram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solidFill>
                  <a:schemeClr val="tx1"/>
                </a:solidFill>
              </a:rPr>
              <a:t>Thread</a:t>
            </a:r>
            <a:endParaRPr lang="en-US" sz="1200" b="1" dirty="0">
              <a:solidFill>
                <a:schemeClr val="tx1"/>
              </a:solidFill>
            </a:endParaRPr>
          </a:p>
        </p:txBody>
      </p:sp>
      <p:sp>
        <p:nvSpPr>
          <p:cNvPr id="36" name="Pizza 35"/>
          <p:cNvSpPr/>
          <p:nvPr/>
        </p:nvSpPr>
        <p:spPr>
          <a:xfrm>
            <a:off x="1722509" y="7803251"/>
            <a:ext cx="1216649" cy="1188349"/>
          </a:xfrm>
          <a:prstGeom prst="pi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p:txBody>
      </p:sp>
      <p:sp>
        <p:nvSpPr>
          <p:cNvPr id="37" name="CaixaDeTexto 36"/>
          <p:cNvSpPr txBox="1"/>
          <p:nvPr/>
        </p:nvSpPr>
        <p:spPr>
          <a:xfrm>
            <a:off x="1895414" y="8351048"/>
            <a:ext cx="916533" cy="584775"/>
          </a:xfrm>
          <a:prstGeom prst="rect">
            <a:avLst/>
          </a:prstGeom>
          <a:noFill/>
        </p:spPr>
        <p:txBody>
          <a:bodyPr wrap="none" rtlCol="0">
            <a:spAutoFit/>
          </a:bodyPr>
          <a:lstStyle/>
          <a:p>
            <a:r>
              <a:rPr lang="en-US" sz="1600" b="1" dirty="0" smtClean="0"/>
              <a:t>Private </a:t>
            </a:r>
          </a:p>
          <a:p>
            <a:r>
              <a:rPr lang="en-US" sz="1600" b="1" dirty="0" smtClean="0"/>
              <a:t>Memory</a:t>
            </a:r>
            <a:endParaRPr lang="en-US" sz="1600" b="1" dirty="0"/>
          </a:p>
        </p:txBody>
      </p:sp>
      <p:sp>
        <p:nvSpPr>
          <p:cNvPr id="38" name="Quadro 37"/>
          <p:cNvSpPr/>
          <p:nvPr/>
        </p:nvSpPr>
        <p:spPr>
          <a:xfrm>
            <a:off x="4809244" y="2438400"/>
            <a:ext cx="1316847" cy="600234"/>
          </a:xfrm>
          <a:prstGeom prst="fram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solidFill>
                  <a:schemeClr val="tx1"/>
                </a:solidFill>
              </a:rPr>
              <a:t>Thread</a:t>
            </a:r>
            <a:endParaRPr lang="en-US" sz="1200" b="1" dirty="0">
              <a:solidFill>
                <a:schemeClr val="tx1"/>
              </a:solidFill>
            </a:endParaRPr>
          </a:p>
        </p:txBody>
      </p:sp>
      <p:sp>
        <p:nvSpPr>
          <p:cNvPr id="39" name="Pizza 38"/>
          <p:cNvSpPr/>
          <p:nvPr/>
        </p:nvSpPr>
        <p:spPr>
          <a:xfrm>
            <a:off x="4191000" y="2450396"/>
            <a:ext cx="1216649" cy="1188349"/>
          </a:xfrm>
          <a:prstGeom prst="pi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p:txBody>
      </p:sp>
      <p:sp>
        <p:nvSpPr>
          <p:cNvPr id="40" name="CaixaDeTexto 39"/>
          <p:cNvSpPr txBox="1"/>
          <p:nvPr/>
        </p:nvSpPr>
        <p:spPr>
          <a:xfrm>
            <a:off x="4363905" y="2998193"/>
            <a:ext cx="916533" cy="584775"/>
          </a:xfrm>
          <a:prstGeom prst="rect">
            <a:avLst/>
          </a:prstGeom>
          <a:noFill/>
        </p:spPr>
        <p:txBody>
          <a:bodyPr wrap="none" rtlCol="0">
            <a:spAutoFit/>
          </a:bodyPr>
          <a:lstStyle/>
          <a:p>
            <a:r>
              <a:rPr lang="en-US" sz="1600" b="1" dirty="0" smtClean="0"/>
              <a:t>Private </a:t>
            </a:r>
          </a:p>
          <a:p>
            <a:r>
              <a:rPr lang="en-US" sz="1600" b="1" dirty="0" smtClean="0"/>
              <a:t>Memory</a:t>
            </a:r>
            <a:endParaRPr lang="en-US" sz="1600" b="1" dirty="0"/>
          </a:p>
        </p:txBody>
      </p:sp>
      <p:sp>
        <p:nvSpPr>
          <p:cNvPr id="41" name="Quadro 40"/>
          <p:cNvSpPr/>
          <p:nvPr/>
        </p:nvSpPr>
        <p:spPr>
          <a:xfrm>
            <a:off x="1578753" y="3048000"/>
            <a:ext cx="1316847" cy="600234"/>
          </a:xfrm>
          <a:prstGeom prst="fram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solidFill>
                  <a:schemeClr val="tx1"/>
                </a:solidFill>
              </a:rPr>
              <a:t>Thread</a:t>
            </a:r>
            <a:endParaRPr lang="en-US" sz="1200" b="1" dirty="0">
              <a:solidFill>
                <a:schemeClr val="tx1"/>
              </a:solidFill>
            </a:endParaRPr>
          </a:p>
        </p:txBody>
      </p:sp>
      <p:sp>
        <p:nvSpPr>
          <p:cNvPr id="42" name="Pizza 41"/>
          <p:cNvSpPr/>
          <p:nvPr/>
        </p:nvSpPr>
        <p:spPr>
          <a:xfrm>
            <a:off x="960509" y="3059996"/>
            <a:ext cx="1216649" cy="1188349"/>
          </a:xfrm>
          <a:prstGeom prst="pi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smtClean="0">
              <a:solidFill>
                <a:schemeClr val="tx1"/>
              </a:solidFill>
            </a:endParaRPr>
          </a:p>
          <a:p>
            <a:pPr algn="ctr"/>
            <a:endParaRPr lang="en-US" dirty="0" smtClean="0">
              <a:solidFill>
                <a:schemeClr val="tx1"/>
              </a:solidFill>
            </a:endParaRPr>
          </a:p>
        </p:txBody>
      </p:sp>
      <p:sp>
        <p:nvSpPr>
          <p:cNvPr id="43" name="CaixaDeTexto 42"/>
          <p:cNvSpPr txBox="1"/>
          <p:nvPr/>
        </p:nvSpPr>
        <p:spPr>
          <a:xfrm>
            <a:off x="1133414" y="3607793"/>
            <a:ext cx="916533" cy="584775"/>
          </a:xfrm>
          <a:prstGeom prst="rect">
            <a:avLst/>
          </a:prstGeom>
          <a:noFill/>
        </p:spPr>
        <p:txBody>
          <a:bodyPr wrap="none" rtlCol="0">
            <a:spAutoFit/>
          </a:bodyPr>
          <a:lstStyle/>
          <a:p>
            <a:r>
              <a:rPr lang="en-US" sz="1600" b="1" dirty="0" smtClean="0"/>
              <a:t>Private </a:t>
            </a:r>
          </a:p>
          <a:p>
            <a:r>
              <a:rPr lang="en-US" sz="1600" b="1" dirty="0" smtClean="0"/>
              <a:t>Memory</a:t>
            </a:r>
            <a:endParaRPr lang="en-US" sz="1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38200" y="154755"/>
            <a:ext cx="6096000" cy="707886"/>
          </a:xfrm>
          <a:prstGeom prst="rect">
            <a:avLst/>
          </a:prstGeom>
          <a:noFill/>
        </p:spPr>
        <p:txBody>
          <a:bodyPr wrap="square" rtlCol="0">
            <a:spAutoFit/>
          </a:bodyPr>
          <a:lstStyle/>
          <a:p>
            <a:r>
              <a:rPr lang="en-US" sz="4000" b="1" dirty="0" smtClean="0">
                <a:latin typeface="Courier New" pitchFamily="49" charset="0"/>
                <a:cs typeface="Courier New" pitchFamily="49" charset="0"/>
              </a:rPr>
              <a:t>Fork and Join Model</a:t>
            </a:r>
            <a:endParaRPr lang="en-US" sz="4000" b="1" dirty="0">
              <a:latin typeface="Courier New" pitchFamily="49" charset="0"/>
              <a:cs typeface="Courier New" pitchFamily="49" charset="0"/>
            </a:endParaRPr>
          </a:p>
        </p:txBody>
      </p:sp>
      <p:sp>
        <p:nvSpPr>
          <p:cNvPr id="3" name="Retângulo 2"/>
          <p:cNvSpPr/>
          <p:nvPr/>
        </p:nvSpPr>
        <p:spPr>
          <a:xfrm>
            <a:off x="3224945" y="3581400"/>
            <a:ext cx="174448" cy="3733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nvGrpSpPr>
          <p:cNvPr id="24" name="Grupo 23"/>
          <p:cNvGrpSpPr/>
          <p:nvPr/>
        </p:nvGrpSpPr>
        <p:grpSpPr>
          <a:xfrm>
            <a:off x="2267892" y="4493567"/>
            <a:ext cx="2159000" cy="1221433"/>
            <a:chOff x="803694" y="1828800"/>
            <a:chExt cx="2828506" cy="1600200"/>
          </a:xfrm>
        </p:grpSpPr>
        <p:sp>
          <p:nvSpPr>
            <p:cNvPr id="11" name="Retângulo 10"/>
            <p:cNvSpPr/>
            <p:nvPr/>
          </p:nvSpPr>
          <p:spPr>
            <a:xfrm>
              <a:off x="3275640" y="1905000"/>
              <a:ext cx="152400" cy="1447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2" name="Triângulo isósceles 11"/>
            <p:cNvSpPr/>
            <p:nvPr/>
          </p:nvSpPr>
          <p:spPr>
            <a:xfrm rot="10800000">
              <a:off x="3098800" y="2590800"/>
              <a:ext cx="533400" cy="304800"/>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5" name="Retângulo 14"/>
            <p:cNvSpPr/>
            <p:nvPr/>
          </p:nvSpPr>
          <p:spPr>
            <a:xfrm>
              <a:off x="2551741" y="1905000"/>
              <a:ext cx="152400" cy="1447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6" name="Triângulo isósceles 15"/>
            <p:cNvSpPr/>
            <p:nvPr/>
          </p:nvSpPr>
          <p:spPr>
            <a:xfrm rot="10800000">
              <a:off x="2357648" y="2590800"/>
              <a:ext cx="533400" cy="304800"/>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7" name="Retângulo 16"/>
            <p:cNvSpPr/>
            <p:nvPr/>
          </p:nvSpPr>
          <p:spPr>
            <a:xfrm>
              <a:off x="1617453" y="1905000"/>
              <a:ext cx="152400" cy="1447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8" name="Triângulo isósceles 17"/>
            <p:cNvSpPr/>
            <p:nvPr/>
          </p:nvSpPr>
          <p:spPr>
            <a:xfrm rot="10800000">
              <a:off x="1423360" y="2590800"/>
              <a:ext cx="533400" cy="304800"/>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19" name="Retângulo 18"/>
            <p:cNvSpPr/>
            <p:nvPr/>
          </p:nvSpPr>
          <p:spPr>
            <a:xfrm>
              <a:off x="997787" y="1905000"/>
              <a:ext cx="152400" cy="1447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20" name="Triângulo isósceles 19"/>
            <p:cNvSpPr/>
            <p:nvPr/>
          </p:nvSpPr>
          <p:spPr>
            <a:xfrm rot="10800000">
              <a:off x="803694" y="2590800"/>
              <a:ext cx="533400" cy="304800"/>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r"/>
              <a:endParaRPr lang="en-US"/>
            </a:p>
          </p:txBody>
        </p:sp>
        <p:sp>
          <p:nvSpPr>
            <p:cNvPr id="21" name="Retângulo 20"/>
            <p:cNvSpPr/>
            <p:nvPr/>
          </p:nvSpPr>
          <p:spPr>
            <a:xfrm>
              <a:off x="996950" y="1828800"/>
              <a:ext cx="2432050" cy="76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r"/>
              <a:endParaRPr lang="en-US" dirty="0"/>
            </a:p>
          </p:txBody>
        </p:sp>
        <p:sp>
          <p:nvSpPr>
            <p:cNvPr id="22" name="Retângulo 21"/>
            <p:cNvSpPr/>
            <p:nvPr/>
          </p:nvSpPr>
          <p:spPr>
            <a:xfrm>
              <a:off x="1003078" y="3352801"/>
              <a:ext cx="2432050" cy="7619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r"/>
              <a:endParaRPr lang="en-US"/>
            </a:p>
          </p:txBody>
        </p:sp>
        <p:sp>
          <p:nvSpPr>
            <p:cNvPr id="23" name="Triângulo isósceles 22"/>
            <p:cNvSpPr/>
            <p:nvPr/>
          </p:nvSpPr>
          <p:spPr>
            <a:xfrm rot="10800000">
              <a:off x="1914824" y="2133600"/>
              <a:ext cx="533399" cy="304800"/>
            </a:xfrm>
            <a:prstGeom prst="triangle">
              <a:avLst/>
            </a:prstGeom>
          </p:spPr>
          <p:style>
            <a:lnRef idx="1">
              <a:schemeClr val="accent6"/>
            </a:lnRef>
            <a:fillRef idx="2">
              <a:schemeClr val="accent6"/>
            </a:fillRef>
            <a:effectRef idx="1">
              <a:schemeClr val="accent6"/>
            </a:effectRef>
            <a:fontRef idx="minor">
              <a:schemeClr val="dk1"/>
            </a:fontRef>
          </p:style>
          <p:txBody>
            <a:bodyPr rtlCol="0" anchor="ctr"/>
            <a:lstStyle/>
            <a:p>
              <a:pPr algn="r"/>
              <a:endParaRPr lang="en-US"/>
            </a:p>
          </p:txBody>
        </p:sp>
      </p:grpSp>
      <p:sp>
        <p:nvSpPr>
          <p:cNvPr id="37" name="CaixaDeTexto 36"/>
          <p:cNvSpPr txBox="1"/>
          <p:nvPr/>
        </p:nvSpPr>
        <p:spPr>
          <a:xfrm>
            <a:off x="914400" y="2971800"/>
            <a:ext cx="2059090" cy="461665"/>
          </a:xfrm>
          <a:prstGeom prst="rect">
            <a:avLst/>
          </a:prstGeom>
          <a:noFill/>
        </p:spPr>
        <p:txBody>
          <a:bodyPr wrap="none" rtlCol="0">
            <a:spAutoFit/>
          </a:bodyPr>
          <a:lstStyle/>
          <a:p>
            <a:r>
              <a:rPr lang="en-US" sz="2400" b="1" u="sng" dirty="0" smtClean="0"/>
              <a:t>Master Thread</a:t>
            </a:r>
            <a:endParaRPr lang="en-US" sz="2400" b="1" u="sng" dirty="0"/>
          </a:p>
        </p:txBody>
      </p:sp>
      <p:sp>
        <p:nvSpPr>
          <p:cNvPr id="38" name="CaixaDeTexto 37"/>
          <p:cNvSpPr txBox="1"/>
          <p:nvPr/>
        </p:nvSpPr>
        <p:spPr>
          <a:xfrm>
            <a:off x="1524000" y="8088868"/>
            <a:ext cx="3414524" cy="461665"/>
          </a:xfrm>
          <a:prstGeom prst="rect">
            <a:avLst/>
          </a:prstGeom>
          <a:noFill/>
        </p:spPr>
        <p:txBody>
          <a:bodyPr wrap="none" rtlCol="0">
            <a:spAutoFit/>
          </a:bodyPr>
          <a:lstStyle/>
          <a:p>
            <a:r>
              <a:rPr lang="en-US" sz="2400" b="1" u="sng" dirty="0" smtClean="0"/>
              <a:t>OpenMP Parallel Threads</a:t>
            </a:r>
            <a:endParaRPr lang="en-US" sz="2400" b="1" u="sng" dirty="0"/>
          </a:p>
        </p:txBody>
      </p:sp>
      <p:sp>
        <p:nvSpPr>
          <p:cNvPr id="39" name="Triângulo isósceles 38"/>
          <p:cNvSpPr/>
          <p:nvPr/>
        </p:nvSpPr>
        <p:spPr>
          <a:xfrm rot="10800000">
            <a:off x="3112442" y="7315200"/>
            <a:ext cx="407144" cy="232654"/>
          </a:xfrm>
          <a:prstGeom prst="triangle">
            <a:avLst/>
          </a:prstGeom>
        </p:spPr>
        <p:style>
          <a:lnRef idx="1">
            <a:schemeClr val="accent6"/>
          </a:lnRef>
          <a:fillRef idx="2">
            <a:schemeClr val="accent6"/>
          </a:fillRef>
          <a:effectRef idx="1">
            <a:schemeClr val="accent6"/>
          </a:effectRef>
          <a:fontRef idx="minor">
            <a:schemeClr val="dk1"/>
          </a:fontRef>
        </p:style>
        <p:txBody>
          <a:bodyPr rtlCol="0" anchor="ctr"/>
          <a:lstStyle/>
          <a:p>
            <a:pPr algn="r"/>
            <a:endParaRPr lang="en-US"/>
          </a:p>
        </p:txBody>
      </p:sp>
      <p:sp>
        <p:nvSpPr>
          <p:cNvPr id="41" name="Triângulo isósceles 40"/>
          <p:cNvSpPr/>
          <p:nvPr/>
        </p:nvSpPr>
        <p:spPr>
          <a:xfrm rot="10800000">
            <a:off x="3108537" y="3501145"/>
            <a:ext cx="407144" cy="232654"/>
          </a:xfrm>
          <a:prstGeom prst="triangle">
            <a:avLst/>
          </a:prstGeom>
        </p:spPr>
        <p:style>
          <a:lnRef idx="1">
            <a:schemeClr val="accent6"/>
          </a:lnRef>
          <a:fillRef idx="2">
            <a:schemeClr val="accent6"/>
          </a:fillRef>
          <a:effectRef idx="1">
            <a:schemeClr val="accent6"/>
          </a:effectRef>
          <a:fontRef idx="minor">
            <a:schemeClr val="dk1"/>
          </a:fontRef>
        </p:style>
        <p:txBody>
          <a:bodyPr rtlCol="0" anchor="ctr"/>
          <a:lstStyle/>
          <a:p>
            <a:pPr algn="r"/>
            <a:endParaRPr lang="en-US"/>
          </a:p>
        </p:txBody>
      </p:sp>
      <p:sp>
        <p:nvSpPr>
          <p:cNvPr id="44" name="CaixaDeTexto 43"/>
          <p:cNvSpPr txBox="1"/>
          <p:nvPr/>
        </p:nvSpPr>
        <p:spPr>
          <a:xfrm>
            <a:off x="3588692" y="3048000"/>
            <a:ext cx="2815579" cy="369332"/>
          </a:xfrm>
          <a:prstGeom prst="rect">
            <a:avLst/>
          </a:prstGeom>
          <a:noFill/>
        </p:spPr>
        <p:txBody>
          <a:bodyPr wrap="none" rtlCol="0">
            <a:spAutoFit/>
          </a:bodyPr>
          <a:lstStyle/>
          <a:p>
            <a:r>
              <a:rPr lang="en-US" u="sng" dirty="0" smtClean="0"/>
              <a:t>Parallel Section Initialization</a:t>
            </a:r>
            <a:endParaRPr lang="en-US" u="sng" dirty="0"/>
          </a:p>
        </p:txBody>
      </p:sp>
      <p:cxnSp>
        <p:nvCxnSpPr>
          <p:cNvPr id="58" name="Conector em curva 52"/>
          <p:cNvCxnSpPr>
            <a:stCxn id="38" idx="0"/>
          </p:cNvCxnSpPr>
          <p:nvPr/>
        </p:nvCxnSpPr>
        <p:spPr>
          <a:xfrm rot="16200000" flipV="1">
            <a:off x="1351801" y="6209407"/>
            <a:ext cx="2897339" cy="861584"/>
          </a:xfrm>
          <a:prstGeom prst="curvedConnector4">
            <a:avLst>
              <a:gd name="adj1" fmla="val 35031"/>
              <a:gd name="adj2" fmla="val 224686"/>
            </a:avLst>
          </a:prstGeom>
          <a:ln>
            <a:tailEnd type="arrow"/>
          </a:ln>
        </p:spPr>
        <p:style>
          <a:lnRef idx="3">
            <a:schemeClr val="dk1"/>
          </a:lnRef>
          <a:fillRef idx="0">
            <a:schemeClr val="dk1"/>
          </a:fillRef>
          <a:effectRef idx="2">
            <a:schemeClr val="dk1"/>
          </a:effectRef>
          <a:fontRef idx="minor">
            <a:schemeClr val="tx1"/>
          </a:fontRef>
        </p:style>
      </p:cxnSp>
      <p:cxnSp>
        <p:nvCxnSpPr>
          <p:cNvPr id="64" name="Conector de seta reta 63"/>
          <p:cNvCxnSpPr>
            <a:stCxn id="37" idx="3"/>
          </p:cNvCxnSpPr>
          <p:nvPr/>
        </p:nvCxnSpPr>
        <p:spPr>
          <a:xfrm>
            <a:off x="2973490" y="3202633"/>
            <a:ext cx="303110" cy="26309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6" name="CaixaDeTexto 75"/>
          <p:cNvSpPr txBox="1"/>
          <p:nvPr/>
        </p:nvSpPr>
        <p:spPr>
          <a:xfrm>
            <a:off x="1676400" y="8546068"/>
            <a:ext cx="1539139" cy="369332"/>
          </a:xfrm>
          <a:prstGeom prst="rect">
            <a:avLst/>
          </a:prstGeom>
          <a:noFill/>
        </p:spPr>
        <p:txBody>
          <a:bodyPr wrap="none" rtlCol="0">
            <a:spAutoFit/>
          </a:bodyPr>
          <a:lstStyle/>
          <a:p>
            <a:r>
              <a:rPr lang="en-US" dirty="0" smtClean="0"/>
              <a:t>*Parallel Block</a:t>
            </a:r>
          </a:p>
        </p:txBody>
      </p:sp>
      <p:sp>
        <p:nvSpPr>
          <p:cNvPr id="82" name="CaixaDeTexto 81"/>
          <p:cNvSpPr txBox="1"/>
          <p:nvPr/>
        </p:nvSpPr>
        <p:spPr>
          <a:xfrm>
            <a:off x="3394598" y="6334780"/>
            <a:ext cx="3158493" cy="369332"/>
          </a:xfrm>
          <a:prstGeom prst="rect">
            <a:avLst/>
          </a:prstGeom>
          <a:noFill/>
        </p:spPr>
        <p:txBody>
          <a:bodyPr wrap="none" rtlCol="0">
            <a:spAutoFit/>
          </a:bodyPr>
          <a:lstStyle/>
          <a:p>
            <a:r>
              <a:rPr lang="en-US" u="sng" dirty="0" smtClean="0"/>
              <a:t>Parallel Section Synchronization</a:t>
            </a:r>
            <a:endParaRPr lang="en-US" u="sng" dirty="0"/>
          </a:p>
        </p:txBody>
      </p:sp>
      <p:cxnSp>
        <p:nvCxnSpPr>
          <p:cNvPr id="84" name="Conector de seta reta 83"/>
          <p:cNvCxnSpPr/>
          <p:nvPr/>
        </p:nvCxnSpPr>
        <p:spPr>
          <a:xfrm rot="5400000">
            <a:off x="3394546" y="3920654"/>
            <a:ext cx="914400" cy="834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5" name="Conector de seta reta 84"/>
          <p:cNvCxnSpPr>
            <a:stCxn id="82" idx="0"/>
          </p:cNvCxnSpPr>
          <p:nvPr/>
        </p:nvCxnSpPr>
        <p:spPr>
          <a:xfrm rot="16200000" flipV="1">
            <a:off x="4234434" y="5595369"/>
            <a:ext cx="543580" cy="9352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9" name="CaixaDeTexto 88"/>
          <p:cNvSpPr txBox="1"/>
          <p:nvPr/>
        </p:nvSpPr>
        <p:spPr>
          <a:xfrm>
            <a:off x="4000471" y="3341132"/>
            <a:ext cx="2483821" cy="738664"/>
          </a:xfrm>
          <a:prstGeom prst="rect">
            <a:avLst/>
          </a:prstGeom>
          <a:noFill/>
        </p:spPr>
        <p:txBody>
          <a:bodyPr wrap="square" rtlCol="0">
            <a:spAutoFit/>
          </a:bodyPr>
          <a:lstStyle/>
          <a:p>
            <a:r>
              <a:rPr lang="en-US" sz="1400" dirty="0" smtClean="0"/>
              <a:t>Must call  something like  </a:t>
            </a:r>
            <a:r>
              <a:rPr lang="en-US" sz="1400" b="1" i="1" dirty="0" smtClean="0"/>
              <a:t>#pragma omp parallel</a:t>
            </a:r>
          </a:p>
          <a:p>
            <a:r>
              <a:rPr lang="en-US" sz="1400" dirty="0" smtClean="0"/>
              <a:t> to create parallel threads</a:t>
            </a:r>
            <a:endParaRPr lang="en-US" sz="1400" dirty="0"/>
          </a:p>
        </p:txBody>
      </p:sp>
      <p:sp>
        <p:nvSpPr>
          <p:cNvPr id="90" name="CaixaDeTexto 89"/>
          <p:cNvSpPr txBox="1"/>
          <p:nvPr/>
        </p:nvSpPr>
        <p:spPr>
          <a:xfrm>
            <a:off x="3490724" y="6629400"/>
            <a:ext cx="2910076" cy="523220"/>
          </a:xfrm>
          <a:prstGeom prst="rect">
            <a:avLst/>
          </a:prstGeom>
          <a:noFill/>
        </p:spPr>
        <p:txBody>
          <a:bodyPr wrap="square" rtlCol="0">
            <a:spAutoFit/>
          </a:bodyPr>
          <a:lstStyle/>
          <a:p>
            <a:r>
              <a:rPr lang="en-US" sz="1400" dirty="0" smtClean="0"/>
              <a:t>This is performed implicitly at the end of each parallel section</a:t>
            </a:r>
            <a:endParaRPr lang="en-US" sz="1400" dirty="0"/>
          </a:p>
        </p:txBody>
      </p:sp>
      <p:sp>
        <p:nvSpPr>
          <p:cNvPr id="43" name="Retângulo de cantos arredondados 42"/>
          <p:cNvSpPr/>
          <p:nvPr/>
        </p:nvSpPr>
        <p:spPr>
          <a:xfrm>
            <a:off x="1219200" y="914400"/>
            <a:ext cx="5029200" cy="1905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6" name="CaixaDeTexto 45"/>
          <p:cNvSpPr txBox="1"/>
          <p:nvPr/>
        </p:nvSpPr>
        <p:spPr>
          <a:xfrm>
            <a:off x="1600200" y="3352801"/>
            <a:ext cx="1067921" cy="646331"/>
          </a:xfrm>
          <a:prstGeom prst="rect">
            <a:avLst/>
          </a:prstGeom>
          <a:noFill/>
        </p:spPr>
        <p:txBody>
          <a:bodyPr wrap="square" rtlCol="0">
            <a:spAutoFit/>
          </a:bodyPr>
          <a:lstStyle/>
          <a:p>
            <a:r>
              <a:rPr lang="en-US" dirty="0" smtClean="0"/>
              <a:t>*Has ID 0</a:t>
            </a:r>
          </a:p>
          <a:p>
            <a:endParaRPr lang="en-US" dirty="0"/>
          </a:p>
        </p:txBody>
      </p:sp>
      <p:sp>
        <p:nvSpPr>
          <p:cNvPr id="50" name="CaixaDeTexto 49"/>
          <p:cNvSpPr txBox="1"/>
          <p:nvPr/>
        </p:nvSpPr>
        <p:spPr>
          <a:xfrm>
            <a:off x="1371600" y="1023258"/>
            <a:ext cx="4953000" cy="1754326"/>
          </a:xfrm>
          <a:prstGeom prst="rect">
            <a:avLst/>
          </a:prstGeom>
          <a:noFill/>
        </p:spPr>
        <p:txBody>
          <a:bodyPr wrap="square" rtlCol="0">
            <a:spAutoFit/>
          </a:bodyPr>
          <a:lstStyle/>
          <a:p>
            <a:r>
              <a:rPr lang="en-US" dirty="0" smtClean="0"/>
              <a:t>    When a program starts to run, </a:t>
            </a:r>
            <a:r>
              <a:rPr lang="en-US" dirty="0" smtClean="0"/>
              <a:t>it </a:t>
            </a:r>
            <a:r>
              <a:rPr lang="en-US" dirty="0" smtClean="0"/>
              <a:t>consists of just one thread. The master thread then uses OpenMP </a:t>
            </a:r>
            <a:r>
              <a:rPr lang="en-US" b="1" dirty="0" smtClean="0"/>
              <a:t>directives</a:t>
            </a:r>
            <a:r>
              <a:rPr lang="en-US" dirty="0" smtClean="0"/>
              <a:t> which </a:t>
            </a:r>
            <a:r>
              <a:rPr lang="en-US" dirty="0" smtClean="0"/>
              <a:t>initialize executing </a:t>
            </a:r>
            <a:r>
              <a:rPr lang="en-US" dirty="0" smtClean="0"/>
              <a:t>the </a:t>
            </a:r>
            <a:r>
              <a:rPr lang="en-US" b="1" dirty="0" smtClean="0"/>
              <a:t>Parallel </a:t>
            </a:r>
            <a:r>
              <a:rPr lang="en-US" b="1" dirty="0" smtClean="0"/>
              <a:t>Section</a:t>
            </a:r>
            <a:r>
              <a:rPr lang="en-US" dirty="0" smtClean="0"/>
              <a:t>. When all the threads finish executing their instructions, the results are synchronized and the program can continue through the completion.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de cantos arredondados 9"/>
          <p:cNvSpPr/>
          <p:nvPr/>
        </p:nvSpPr>
        <p:spPr>
          <a:xfrm>
            <a:off x="1709741" y="2657474"/>
            <a:ext cx="1295400" cy="314326"/>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6" name="Retângulo de cantos arredondados 5"/>
          <p:cNvSpPr/>
          <p:nvPr/>
        </p:nvSpPr>
        <p:spPr>
          <a:xfrm>
            <a:off x="1704978" y="1452563"/>
            <a:ext cx="609600" cy="247652"/>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7" name="Retângulo de cantos arredondados 6"/>
          <p:cNvSpPr/>
          <p:nvPr/>
        </p:nvSpPr>
        <p:spPr>
          <a:xfrm>
            <a:off x="1691315" y="3861220"/>
            <a:ext cx="3514726" cy="29527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5" name="CaixaDeTexto 4"/>
          <p:cNvSpPr txBox="1"/>
          <p:nvPr/>
        </p:nvSpPr>
        <p:spPr>
          <a:xfrm>
            <a:off x="762000" y="762000"/>
            <a:ext cx="6096000" cy="3724096"/>
          </a:xfrm>
          <a:prstGeom prst="rect">
            <a:avLst/>
          </a:prstGeom>
          <a:noFill/>
        </p:spPr>
        <p:txBody>
          <a:bodyPr wrap="square" rtlCol="0">
            <a:spAutoFit/>
          </a:bodyPr>
          <a:lstStyle/>
          <a:p>
            <a:pPr lvl="1"/>
            <a:r>
              <a:rPr lang="en-US" sz="2000" dirty="0" smtClean="0">
                <a:latin typeface="+mj-lt"/>
                <a:cs typeface="Times New Roman" pitchFamily="18" charset="0"/>
              </a:rPr>
              <a:t>    In a Unix terminal window go to your home directory by typing:</a:t>
            </a:r>
          </a:p>
          <a:p>
            <a:r>
              <a:rPr lang="en-US" sz="2000" dirty="0" smtClean="0"/>
              <a:t>	</a:t>
            </a:r>
            <a:r>
              <a:rPr lang="en-US" sz="2000" dirty="0" err="1" smtClean="0"/>
              <a:t>cd</a:t>
            </a:r>
            <a:r>
              <a:rPr lang="en-US" sz="2000" dirty="0" smtClean="0"/>
              <a:t>  ~</a:t>
            </a:r>
          </a:p>
          <a:p>
            <a:r>
              <a:rPr lang="en-US" sz="2000" dirty="0" smtClean="0">
                <a:latin typeface="+mj-lt"/>
                <a:cs typeface="Times New Roman" pitchFamily="18" charset="0"/>
              </a:rPr>
              <a:t>	</a:t>
            </a:r>
          </a:p>
          <a:p>
            <a:pPr lvl="1"/>
            <a:r>
              <a:rPr lang="en-US" sz="2000" dirty="0" smtClean="0">
                <a:latin typeface="+mj-lt"/>
                <a:cs typeface="Times New Roman" pitchFamily="18" charset="0"/>
              </a:rPr>
              <a:t>    Then edit your .</a:t>
            </a:r>
            <a:r>
              <a:rPr lang="en-US" sz="2000" dirty="0" err="1" smtClean="0">
                <a:latin typeface="+mj-lt"/>
                <a:cs typeface="Times New Roman" pitchFamily="18" charset="0"/>
              </a:rPr>
              <a:t>bashrc</a:t>
            </a:r>
            <a:r>
              <a:rPr lang="en-US" sz="2000" dirty="0" smtClean="0">
                <a:latin typeface="+mj-lt"/>
                <a:cs typeface="Times New Roman" pitchFamily="18" charset="0"/>
              </a:rPr>
              <a:t> file. Use your preferred  editor, such as vim:</a:t>
            </a:r>
          </a:p>
          <a:p>
            <a:r>
              <a:rPr lang="en-US" sz="2000" dirty="0" smtClean="0"/>
              <a:t>	vim .</a:t>
            </a:r>
            <a:r>
              <a:rPr lang="en-US" sz="2000" dirty="0" err="1" smtClean="0"/>
              <a:t>bashrc</a:t>
            </a:r>
            <a:endParaRPr lang="en-US" sz="2000" dirty="0" smtClean="0"/>
          </a:p>
          <a:p>
            <a:r>
              <a:rPr lang="en-US" sz="2000" dirty="0" smtClean="0">
                <a:latin typeface="Times New Roman" pitchFamily="18" charset="0"/>
                <a:cs typeface="Times New Roman" pitchFamily="18" charset="0"/>
              </a:rPr>
              <a:t>	</a:t>
            </a:r>
          </a:p>
          <a:p>
            <a:pPr lvl="1"/>
            <a:r>
              <a:rPr lang="en-US" sz="2000" dirty="0" smtClean="0">
                <a:latin typeface="+mj-lt"/>
                <a:cs typeface="Times New Roman" pitchFamily="18" charset="0"/>
              </a:rPr>
              <a:t>    Add the following line, which is an alias to compile OpenMP code:</a:t>
            </a:r>
          </a:p>
          <a:p>
            <a:r>
              <a:rPr lang="en-US" dirty="0" smtClean="0"/>
              <a:t>	</a:t>
            </a:r>
            <a:r>
              <a:rPr lang="en-US" sz="1600" dirty="0" smtClean="0">
                <a:latin typeface="Courier New" pitchFamily="49" charset="0"/>
                <a:cs typeface="Courier New" pitchFamily="49" charset="0"/>
              </a:rPr>
              <a:t>alias </a:t>
            </a:r>
            <a:r>
              <a:rPr lang="en-US" sz="1600" dirty="0" err="1" smtClean="0">
                <a:latin typeface="Courier New" pitchFamily="49" charset="0"/>
                <a:cs typeface="Courier New" pitchFamily="49" charset="0"/>
              </a:rPr>
              <a:t>ompcc</a:t>
            </a:r>
            <a:r>
              <a:rPr lang="en-US" sz="1600" dirty="0" smtClean="0">
                <a:latin typeface="Courier New" pitchFamily="49" charset="0"/>
                <a:cs typeface="Courier New" pitchFamily="49" charset="0"/>
              </a:rPr>
              <a:t>='gcc44 –</a:t>
            </a:r>
            <a:r>
              <a:rPr lang="en-US" sz="1600" dirty="0" err="1" smtClean="0">
                <a:latin typeface="Courier New" pitchFamily="49" charset="0"/>
                <a:cs typeface="Courier New" pitchFamily="49" charset="0"/>
              </a:rPr>
              <a:t>fopenmp</a:t>
            </a:r>
            <a:r>
              <a:rPr lang="en-US" dirty="0" smtClean="0">
                <a:latin typeface="Courier New" pitchFamily="49" charset="0"/>
                <a:cs typeface="Courier New" pitchFamily="49" charset="0"/>
              </a:rPr>
              <a:t>'</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de cantos arredondados 6"/>
          <p:cNvSpPr/>
          <p:nvPr/>
        </p:nvSpPr>
        <p:spPr>
          <a:xfrm>
            <a:off x="1447800" y="5943600"/>
            <a:ext cx="4495800" cy="24384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6" name="Retângulo de cantos arredondados 5"/>
          <p:cNvSpPr/>
          <p:nvPr/>
        </p:nvSpPr>
        <p:spPr>
          <a:xfrm>
            <a:off x="2514600" y="4132053"/>
            <a:ext cx="3200400" cy="1066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5" name="Retângulo de cantos arredondados 4"/>
          <p:cNvSpPr/>
          <p:nvPr/>
        </p:nvSpPr>
        <p:spPr>
          <a:xfrm>
            <a:off x="2590800" y="2950949"/>
            <a:ext cx="2133600" cy="26670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4" name="Retângulo de cantos arredondados 3"/>
          <p:cNvSpPr/>
          <p:nvPr/>
        </p:nvSpPr>
        <p:spPr>
          <a:xfrm>
            <a:off x="2133600" y="1447800"/>
            <a:ext cx="1295400" cy="314326"/>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 name="Retângulo 1"/>
          <p:cNvSpPr/>
          <p:nvPr/>
        </p:nvSpPr>
        <p:spPr>
          <a:xfrm>
            <a:off x="762000" y="762000"/>
            <a:ext cx="6096000" cy="7540526"/>
          </a:xfrm>
          <a:prstGeom prst="rect">
            <a:avLst/>
          </a:prstGeom>
        </p:spPr>
        <p:txBody>
          <a:bodyPr wrap="square">
            <a:spAutoFit/>
          </a:bodyPr>
          <a:lstStyle/>
          <a:p>
            <a:pPr lvl="1"/>
            <a:r>
              <a:rPr lang="en-US" sz="2000" dirty="0" smtClean="0">
                <a:latin typeface="+mj-lt"/>
                <a:cs typeface="Times New Roman" pitchFamily="18" charset="0"/>
              </a:rPr>
              <a:t>Let’s create a Hello World program.</a:t>
            </a:r>
          </a:p>
          <a:p>
            <a:pPr lvl="2">
              <a:buFont typeface="Wingdings" pitchFamily="2" charset="2"/>
              <a:buChar char="Ø"/>
            </a:pPr>
            <a:r>
              <a:rPr lang="en-US" sz="2000" dirty="0" smtClean="0">
                <a:latin typeface="+mj-lt"/>
                <a:cs typeface="Times New Roman" pitchFamily="18" charset="0"/>
              </a:rPr>
              <a:t> In your terminal type</a:t>
            </a:r>
          </a:p>
          <a:p>
            <a:pPr lvl="3"/>
            <a:r>
              <a:rPr lang="en-US" sz="2000" dirty="0" smtClean="0"/>
              <a:t>vim </a:t>
            </a:r>
            <a:r>
              <a:rPr lang="en-US" sz="2000" dirty="0" err="1" smtClean="0"/>
              <a:t>hello.c</a:t>
            </a:r>
            <a:endParaRPr lang="en-US" sz="2000" dirty="0" smtClean="0"/>
          </a:p>
          <a:p>
            <a:pPr lvl="3"/>
            <a:endParaRPr lang="en-US" sz="2000" dirty="0" smtClean="0"/>
          </a:p>
          <a:p>
            <a:pPr lvl="2">
              <a:buFont typeface="Wingdings" pitchFamily="2" charset="2"/>
              <a:buChar char="Ø"/>
            </a:pPr>
            <a:r>
              <a:rPr lang="en-US" sz="2000" dirty="0" smtClean="0">
                <a:latin typeface="+mj-lt"/>
              </a:rPr>
              <a:t> </a:t>
            </a:r>
            <a:r>
              <a:rPr lang="en-US" sz="2000" dirty="0" smtClean="0">
                <a:latin typeface="+mj-lt"/>
                <a:cs typeface="Times New Roman" pitchFamily="18" charset="0"/>
              </a:rPr>
              <a:t>Include OpenMP library by typing the following inside of your </a:t>
            </a:r>
            <a:r>
              <a:rPr lang="en-US" sz="2000" dirty="0" err="1" smtClean="0">
                <a:latin typeface="+mj-lt"/>
                <a:cs typeface="Times New Roman" pitchFamily="18" charset="0"/>
              </a:rPr>
              <a:t>hello.c</a:t>
            </a:r>
            <a:r>
              <a:rPr lang="en-US" sz="2000" dirty="0" smtClean="0">
                <a:latin typeface="+mj-lt"/>
                <a:cs typeface="Times New Roman" pitchFamily="18" charset="0"/>
              </a:rPr>
              <a:t> file.</a:t>
            </a:r>
          </a:p>
          <a:p>
            <a:pPr lvl="2">
              <a:buFont typeface="Wingdings" pitchFamily="2" charset="2"/>
              <a:buChar char="Ø"/>
            </a:pPr>
            <a:endParaRPr lang="en-US" sz="2000" dirty="0" smtClean="0">
              <a:latin typeface="Times New Roman" pitchFamily="18" charset="0"/>
              <a:cs typeface="Times New Roman" pitchFamily="18" charset="0"/>
            </a:endParaRPr>
          </a:p>
          <a:p>
            <a:r>
              <a:rPr lang="en-US" dirty="0" smtClean="0"/>
              <a:t>		</a:t>
            </a:r>
            <a:r>
              <a:rPr lang="en-US" sz="1600" dirty="0" smtClean="0">
                <a:latin typeface="Courier New" pitchFamily="49" charset="0"/>
                <a:cs typeface="Courier New" pitchFamily="49" charset="0"/>
              </a:rPr>
              <a:t>#include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pPr lvl="2">
              <a:buFont typeface="Wingdings" pitchFamily="2" charset="2"/>
              <a:buChar char="Ø"/>
            </a:pPr>
            <a:r>
              <a:rPr lang="en-US" sz="2000" dirty="0" smtClean="0">
                <a:latin typeface="+mj-lt"/>
                <a:cs typeface="Times New Roman" pitchFamily="18" charset="0"/>
              </a:rPr>
              <a:t> Add the following compiler directive inside your main function to create many threads that will display a hello world message:</a:t>
            </a:r>
          </a:p>
          <a:p>
            <a:r>
              <a:rPr lang="en-US" dirty="0" smtClean="0"/>
              <a:t>		</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pragma</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a:t>
            </a:r>
            <a:r>
              <a:rPr lang="en-US" sz="1600" dirty="0" smtClean="0">
                <a:latin typeface="Courier New" pitchFamily="49" charset="0"/>
                <a:cs typeface="Courier New" pitchFamily="49" charset="0"/>
              </a:rPr>
              <a:t> parallel </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/*Parallel Section*/</a:t>
            </a:r>
          </a:p>
          <a:p>
            <a:r>
              <a:rPr lang="en-US" sz="1600" dirty="0" smtClean="0">
                <a:latin typeface="Courier New" pitchFamily="49" charset="0"/>
                <a:cs typeface="Courier New" pitchFamily="49" charset="0"/>
              </a:rPr>
              <a:t>		}</a:t>
            </a:r>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pPr lvl="1"/>
            <a:r>
              <a:rPr lang="en-US" sz="2000" dirty="0" smtClean="0">
                <a:latin typeface="+mj-lt"/>
                <a:cs typeface="Times New Roman" pitchFamily="18" charset="0"/>
              </a:rPr>
              <a:t>The code should look like the </a:t>
            </a:r>
            <a:r>
              <a:rPr lang="en-US" sz="2000" dirty="0" smtClean="0">
                <a:latin typeface="+mj-lt"/>
                <a:cs typeface="Times New Roman" pitchFamily="18" charset="0"/>
              </a:rPr>
              <a:t>sample below</a:t>
            </a:r>
            <a:r>
              <a:rPr lang="en-US" sz="2000" dirty="0" smtClean="0">
                <a:latin typeface="+mj-lt"/>
                <a:cs typeface="Times New Roman" pitchFamily="18" charset="0"/>
              </a:rPr>
              <a:t>:</a:t>
            </a:r>
          </a:p>
          <a:p>
            <a:endParaRPr lang="en-US" dirty="0" smtClean="0">
              <a:latin typeface="Times New Roman" pitchFamily="18" charset="0"/>
              <a:cs typeface="Times New Roman" pitchFamily="18"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pPr lvl="2"/>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main(){</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pragma</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a:t>
            </a:r>
            <a:r>
              <a:rPr lang="en-US" sz="1600" dirty="0" smtClean="0">
                <a:latin typeface="Courier New" pitchFamily="49" charset="0"/>
                <a:cs typeface="Courier New" pitchFamily="49" charset="0"/>
              </a:rPr>
              <a:t> parallel</a:t>
            </a:r>
          </a:p>
          <a:p>
            <a:pPr lvl="2"/>
            <a:r>
              <a:rPr lang="en-US" sz="1600" dirty="0" smtClean="0">
                <a:latin typeface="Courier New" pitchFamily="49" charset="0"/>
                <a:cs typeface="Courier New" pitchFamily="49" charset="0"/>
              </a:rPr>
              <a:t>    {</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World!\n");</a:t>
            </a:r>
          </a:p>
          <a:p>
            <a:pPr lvl="2"/>
            <a:r>
              <a:rPr lang="en-US" sz="1600" dirty="0" smtClean="0">
                <a:latin typeface="Courier New" pitchFamily="49" charset="0"/>
                <a:cs typeface="Courier New" pitchFamily="49" charset="0"/>
              </a:rPr>
              <a:t>    }</a:t>
            </a:r>
          </a:p>
          <a:p>
            <a:pPr lvl="2"/>
            <a:r>
              <a:rPr lang="en-US" sz="1600" dirty="0" smtClean="0">
                <a:latin typeface="Courier New" pitchFamily="49" charset="0"/>
                <a:cs typeface="Courier New" pitchFamily="49" charset="0"/>
              </a:rPr>
              <a:t>    return (0);</a:t>
            </a:r>
          </a:p>
          <a:p>
            <a:pPr lvl="2"/>
            <a:r>
              <a:rPr lang="en-US" sz="1600" dirty="0" smtClean="0">
                <a:latin typeface="Courier New" pitchFamily="49" charset="0"/>
                <a:cs typeface="Courier New" pitchFamily="49" charset="0"/>
              </a:rPr>
              <a:t>}</a:t>
            </a:r>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de cantos arredondados 5"/>
          <p:cNvSpPr/>
          <p:nvPr/>
        </p:nvSpPr>
        <p:spPr>
          <a:xfrm>
            <a:off x="1066800" y="2743200"/>
            <a:ext cx="5486400" cy="23622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4" name="Retângulo de cantos arredondados 3"/>
          <p:cNvSpPr/>
          <p:nvPr/>
        </p:nvSpPr>
        <p:spPr>
          <a:xfrm>
            <a:off x="2277149" y="2318658"/>
            <a:ext cx="990600" cy="232737"/>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5" name="Retângulo de cantos arredondados 4"/>
          <p:cNvSpPr/>
          <p:nvPr/>
        </p:nvSpPr>
        <p:spPr>
          <a:xfrm>
            <a:off x="2275350" y="1932213"/>
            <a:ext cx="2328242" cy="34649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ângulo 1"/>
          <p:cNvSpPr/>
          <p:nvPr/>
        </p:nvSpPr>
        <p:spPr>
          <a:xfrm>
            <a:off x="762000" y="1044476"/>
            <a:ext cx="6096000" cy="4001095"/>
          </a:xfrm>
          <a:prstGeom prst="rect">
            <a:avLst/>
          </a:prstGeom>
        </p:spPr>
        <p:txBody>
          <a:bodyPr wrap="square">
            <a:spAutoFit/>
          </a:bodyPr>
          <a:lstStyle/>
          <a:p>
            <a:pPr lvl="1"/>
            <a:r>
              <a:rPr lang="en-US" sz="2000" dirty="0" smtClean="0">
                <a:cs typeface="Courier New" pitchFamily="49" charset="0"/>
              </a:rPr>
              <a:t>   </a:t>
            </a:r>
            <a:r>
              <a:rPr lang="en-US" sz="2000" dirty="0" smtClean="0">
                <a:cs typeface="Times New Roman" pitchFamily="18" charset="0"/>
              </a:rPr>
              <a:t>Compile and run the code using the following command lines in the Unix terminal window:</a:t>
            </a:r>
          </a:p>
          <a:p>
            <a:pPr lvl="1"/>
            <a:endParaRPr lang="en-US" sz="1600" dirty="0" smtClean="0">
              <a:latin typeface="Courier New" pitchFamily="49" charset="0"/>
              <a:cs typeface="Courier New" pitchFamily="49" charset="0"/>
            </a:endParaRPr>
          </a:p>
          <a:p>
            <a:pPr lvl="1"/>
            <a:r>
              <a:rPr lang="en-US" sz="2000" dirty="0" smtClean="0">
                <a:cs typeface="Times New Roman" pitchFamily="18" charset="0"/>
              </a:rPr>
              <a:t>Compile:  </a:t>
            </a:r>
            <a:r>
              <a:rPr lang="en-US" sz="1600" dirty="0" err="1" smtClean="0">
                <a:latin typeface="Courier New" pitchFamily="49" charset="0"/>
                <a:cs typeface="Courier New" pitchFamily="49" charset="0"/>
              </a:rPr>
              <a:t>ompcc</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helloWorld.c</a:t>
            </a:r>
            <a:endParaRPr lang="en-US" sz="1600" dirty="0" smtClean="0">
              <a:latin typeface="Courier New" pitchFamily="49" charset="0"/>
              <a:cs typeface="Courier New" pitchFamily="49" charset="0"/>
            </a:endParaRPr>
          </a:p>
          <a:p>
            <a:pPr lvl="1"/>
            <a:r>
              <a:rPr lang="en-US" sz="2000" dirty="0" smtClean="0">
                <a:cs typeface="Times New Roman" pitchFamily="18" charset="0"/>
              </a:rPr>
              <a:t>Run:         </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a.out</a:t>
            </a:r>
            <a:r>
              <a:rPr lang="en-US" sz="2000" b="1" dirty="0" smtClean="0">
                <a:latin typeface="+mj-lt"/>
                <a:cs typeface="Times New Roman" pitchFamily="18" charset="0"/>
              </a:rPr>
              <a:t>	</a:t>
            </a:r>
          </a:p>
          <a:p>
            <a:endParaRPr lang="en-US" sz="2000" b="1" u="sng" dirty="0" smtClean="0">
              <a:latin typeface="+mj-lt"/>
              <a:cs typeface="Times New Roman" pitchFamily="18" charset="0"/>
            </a:endParaRPr>
          </a:p>
          <a:p>
            <a:pPr lvl="1"/>
            <a:r>
              <a:rPr lang="en-US" sz="2000" b="1" u="sng" dirty="0" smtClean="0">
                <a:latin typeface="+mj-lt"/>
                <a:cs typeface="Times New Roman" pitchFamily="18" charset="0"/>
              </a:rPr>
              <a:t>Expected Output:</a:t>
            </a:r>
          </a:p>
          <a:p>
            <a:pPr lvl="1"/>
            <a:r>
              <a:rPr lang="en-US" sz="2000" dirty="0" smtClean="0">
                <a:latin typeface="+mj-lt"/>
                <a:cs typeface="Times New Roman" pitchFamily="18" charset="0"/>
              </a:rPr>
              <a:t>    Multiple hello world messages.</a:t>
            </a:r>
          </a:p>
          <a:p>
            <a:pPr lvl="1"/>
            <a:r>
              <a:rPr lang="en-US" sz="2000" dirty="0" smtClean="0">
                <a:latin typeface="+mj-lt"/>
                <a:cs typeface="Times New Roman" pitchFamily="18" charset="0"/>
              </a:rPr>
              <a:t>    Each message line corresponds to a thread created by OpenMP. Since we did not specify how many threads we wanted, OpenMP creates one thread for each processor available in the run.</a:t>
            </a:r>
          </a:p>
          <a:p>
            <a:endParaRPr lang="en-US" dirty="0" smtClean="0">
              <a:latin typeface="+mj-lt"/>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de cantos arredondados 7"/>
          <p:cNvSpPr/>
          <p:nvPr/>
        </p:nvSpPr>
        <p:spPr>
          <a:xfrm>
            <a:off x="2309807" y="8623716"/>
            <a:ext cx="990600" cy="232737"/>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7" name="Retângulo de cantos arredondados 6"/>
          <p:cNvSpPr/>
          <p:nvPr/>
        </p:nvSpPr>
        <p:spPr>
          <a:xfrm>
            <a:off x="2308008" y="8229600"/>
            <a:ext cx="2328242" cy="34649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de cantos arredondados 5"/>
          <p:cNvSpPr/>
          <p:nvPr/>
        </p:nvSpPr>
        <p:spPr>
          <a:xfrm>
            <a:off x="987723" y="3546894"/>
            <a:ext cx="5562600" cy="3733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tângulo de cantos arredondados 3"/>
          <p:cNvSpPr/>
          <p:nvPr/>
        </p:nvSpPr>
        <p:spPr>
          <a:xfrm>
            <a:off x="1676400" y="2286000"/>
            <a:ext cx="2514600" cy="339306"/>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CaixaDeTexto 2"/>
          <p:cNvSpPr txBox="1"/>
          <p:nvPr/>
        </p:nvSpPr>
        <p:spPr>
          <a:xfrm>
            <a:off x="762000" y="762000"/>
            <a:ext cx="6096000" cy="8525411"/>
          </a:xfrm>
          <a:prstGeom prst="rect">
            <a:avLst/>
          </a:prstGeom>
          <a:noFill/>
        </p:spPr>
        <p:txBody>
          <a:bodyPr wrap="square" rtlCol="0">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Instead of counting how many hello world messages </a:t>
            </a:r>
            <a:r>
              <a:rPr lang="en-US" sz="2000" dirty="0" smtClean="0">
                <a:latin typeface="+mj-lt"/>
                <a:cs typeface="Times New Roman" pitchFamily="18" charset="0"/>
              </a:rPr>
              <a:t>were output,  </a:t>
            </a:r>
            <a:r>
              <a:rPr lang="en-US" sz="2000" dirty="0" smtClean="0">
                <a:latin typeface="+mj-lt"/>
                <a:cs typeface="Times New Roman" pitchFamily="18" charset="0"/>
              </a:rPr>
              <a:t>the following function can tell how many threads OpenMP created in the run:</a:t>
            </a:r>
          </a:p>
          <a:p>
            <a:endParaRPr lang="en-US" dirty="0" smtClean="0">
              <a:latin typeface="Times New Roman" pitchFamily="18" charset="0"/>
              <a:cs typeface="Times New Roman" pitchFamily="18" charset="0"/>
            </a:endParaRPr>
          </a:p>
          <a:p>
            <a:r>
              <a:rPr lang="en-US" dirty="0" smtClean="0">
                <a:latin typeface="+mj-lt"/>
                <a:cs typeface="Times New Roman" pitchFamily="18" charset="0"/>
              </a:rPr>
              <a:t>	omp_get_num_threads();	</a:t>
            </a:r>
          </a:p>
          <a:p>
            <a:endParaRPr lang="en-US" dirty="0" smtClean="0">
              <a:latin typeface="+mj-lt"/>
              <a:cs typeface="Times New Roman" pitchFamily="18" charset="0"/>
            </a:endParaRPr>
          </a:p>
          <a:p>
            <a:pPr lvl="1"/>
            <a:r>
              <a:rPr lang="en-US" sz="2000" dirty="0" smtClean="0">
                <a:latin typeface="+mj-lt"/>
                <a:cs typeface="Times New Roman" pitchFamily="18" charset="0"/>
              </a:rPr>
              <a:t> Let’s see how many processors are available. 	</a:t>
            </a:r>
          </a:p>
          <a:p>
            <a:pPr lvl="1"/>
            <a:r>
              <a:rPr lang="en-US" sz="2000" dirty="0" smtClean="0">
                <a:latin typeface="+mj-lt"/>
                <a:cs typeface="Times New Roman" pitchFamily="18" charset="0"/>
              </a:rPr>
              <a:t> The code should look similar to this:</a:t>
            </a:r>
          </a:p>
          <a:p>
            <a:endParaRPr lang="en-US" dirty="0" smtClean="0">
              <a:latin typeface="Times New Roman" pitchFamily="18" charset="0"/>
              <a:cs typeface="Times New Roman" pitchFamily="18"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int main(){</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int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pPr lvl="2"/>
            <a:r>
              <a:rPr lang="en-US" sz="1600" dirty="0" smtClean="0">
                <a:latin typeface="Courier New" pitchFamily="49" charset="0"/>
                <a:cs typeface="Courier New" pitchFamily="49" charset="0"/>
              </a:rPr>
              <a:t>#pragma omp parallel</a:t>
            </a:r>
          </a:p>
          <a:p>
            <a:pPr lvl="2"/>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 omp_get_num_threads();</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There are %d threads\</a:t>
            </a:r>
            <a:r>
              <a:rPr lang="en-US" sz="1600" dirty="0" err="1" smtClean="0">
                <a:latin typeface="Courier New" pitchFamily="49" charset="0"/>
                <a:cs typeface="Courier New" pitchFamily="49" charset="0"/>
              </a:rPr>
              <a:t>n",numThreads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1"/>
            <a:r>
              <a:rPr lang="en-US" sz="1600" dirty="0" smtClean="0">
                <a:latin typeface="Courier New" pitchFamily="49" charset="0"/>
                <a:cs typeface="Courier New" pitchFamily="49" charset="0"/>
              </a:rPr>
              <a:t>  return (0);</a:t>
            </a:r>
          </a:p>
          <a:p>
            <a:pPr lvl="1"/>
            <a:r>
              <a:rPr lang="en-US" sz="1600" dirty="0" smtClean="0">
                <a:latin typeface="Courier New" pitchFamily="49" charset="0"/>
                <a:cs typeface="Courier New" pitchFamily="49" charset="0"/>
              </a:rPr>
              <a:t>  }</a:t>
            </a:r>
          </a:p>
          <a:p>
            <a:pPr lvl="1"/>
            <a:endParaRPr lang="en-US" sz="1600" dirty="0" smtClean="0">
              <a:latin typeface="Courier New" pitchFamily="49" charset="0"/>
              <a:cs typeface="Courier New" pitchFamily="49" charset="0"/>
            </a:endParaRPr>
          </a:p>
          <a:p>
            <a:pPr lvl="1"/>
            <a:r>
              <a:rPr lang="en-US" sz="2000" dirty="0" smtClean="0">
                <a:latin typeface="+mj-lt"/>
                <a:cs typeface="Courier New" pitchFamily="49" charset="0"/>
              </a:rPr>
              <a:t>     </a:t>
            </a:r>
          </a:p>
          <a:p>
            <a:pPr lvl="2"/>
            <a:r>
              <a:rPr lang="en-US" sz="2000" dirty="0" smtClean="0">
                <a:latin typeface="+mj-lt"/>
                <a:cs typeface="Times New Roman" pitchFamily="18" charset="0"/>
              </a:rPr>
              <a:t>Compile and run the code:</a:t>
            </a:r>
          </a:p>
          <a:p>
            <a:pPr lvl="1"/>
            <a:endParaRPr lang="en-US" sz="1600" dirty="0" smtClean="0">
              <a:latin typeface="Courier New" pitchFamily="49" charset="0"/>
              <a:cs typeface="Courier New" pitchFamily="49" charset="0"/>
            </a:endParaRPr>
          </a:p>
          <a:p>
            <a:pPr lvl="1"/>
            <a:r>
              <a:rPr lang="en-US" sz="2000" dirty="0" smtClean="0">
                <a:latin typeface="+mj-lt"/>
                <a:cs typeface="Times New Roman" pitchFamily="18" charset="0"/>
              </a:rPr>
              <a:t>Compile:  </a:t>
            </a:r>
            <a:r>
              <a:rPr lang="en-US" sz="1600" dirty="0" err="1" smtClean="0">
                <a:latin typeface="Courier New" pitchFamily="49" charset="0"/>
                <a:cs typeface="Courier New" pitchFamily="49" charset="0"/>
              </a:rPr>
              <a:t>ompcc</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helloWorld.c</a:t>
            </a:r>
            <a:endParaRPr lang="en-US" sz="1600" dirty="0" smtClean="0">
              <a:latin typeface="Courier New" pitchFamily="49" charset="0"/>
              <a:cs typeface="Courier New" pitchFamily="49" charset="0"/>
            </a:endParaRPr>
          </a:p>
          <a:p>
            <a:pPr lvl="1"/>
            <a:r>
              <a:rPr lang="en-US" sz="2000" dirty="0" smtClean="0">
                <a:latin typeface="+mj-lt"/>
                <a:cs typeface="Times New Roman" pitchFamily="18" charset="0"/>
              </a:rPr>
              <a:t>Run:          </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a.out</a:t>
            </a:r>
            <a:endParaRPr lang="en-US" sz="1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de cantos arredondados 4"/>
          <p:cNvSpPr/>
          <p:nvPr/>
        </p:nvSpPr>
        <p:spPr>
          <a:xfrm>
            <a:off x="1676400" y="3492500"/>
            <a:ext cx="3505200" cy="3937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tângulo de cantos arredondados 3"/>
          <p:cNvSpPr/>
          <p:nvPr/>
        </p:nvSpPr>
        <p:spPr>
          <a:xfrm>
            <a:off x="1143000" y="947058"/>
            <a:ext cx="5486400" cy="12192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Retângulo 2"/>
          <p:cNvSpPr/>
          <p:nvPr/>
        </p:nvSpPr>
        <p:spPr>
          <a:xfrm>
            <a:off x="762000" y="762000"/>
            <a:ext cx="6096000" cy="3354765"/>
          </a:xfrm>
          <a:prstGeom prst="rect">
            <a:avLst/>
          </a:prstGeom>
        </p:spPr>
        <p:txBody>
          <a:bodyPr wrap="square">
            <a:spAutoFit/>
          </a:bodyPr>
          <a:lstStyle/>
          <a:p>
            <a:pPr lvl="1"/>
            <a:endParaRPr lang="en-US" sz="2000" b="1" u="sng" dirty="0" smtClean="0">
              <a:latin typeface="+mj-lt"/>
              <a:cs typeface="Times New Roman" pitchFamily="18" charset="0"/>
            </a:endParaRPr>
          </a:p>
          <a:p>
            <a:pPr lvl="1"/>
            <a:r>
              <a:rPr lang="en-US" sz="2000" b="1" u="sng" dirty="0" smtClean="0">
                <a:latin typeface="+mj-lt"/>
                <a:cs typeface="Times New Roman" pitchFamily="18" charset="0"/>
              </a:rPr>
              <a:t>Expected Output:</a:t>
            </a:r>
            <a:endParaRPr lang="en-US" sz="2000" dirty="0" smtClean="0">
              <a:latin typeface="+mj-lt"/>
              <a:cs typeface="Times New Roman" pitchFamily="18" charset="0"/>
            </a:endParaRPr>
          </a:p>
          <a:p>
            <a:pPr lvl="1"/>
            <a:r>
              <a:rPr lang="en-US" sz="2000" dirty="0" smtClean="0">
                <a:latin typeface="+mj-lt"/>
                <a:cs typeface="Times New Roman" pitchFamily="18" charset="0"/>
              </a:rPr>
              <a:t>   The number of threads should correspond to the number of hello world messages</a:t>
            </a:r>
            <a:r>
              <a:rPr lang="en-US" sz="2000" dirty="0" smtClean="0">
                <a:latin typeface="+mj-lt"/>
                <a:cs typeface="Times New Roman" pitchFamily="18" charset="0"/>
              </a:rPr>
              <a:t>.</a:t>
            </a:r>
          </a:p>
          <a:p>
            <a:pPr lvl="1"/>
            <a:endParaRPr lang="en-US" sz="2000" dirty="0" smtClean="0">
              <a:latin typeface="+mj-lt"/>
              <a:cs typeface="Times New Roman" pitchFamily="18" charset="0"/>
            </a:endParaRPr>
          </a:p>
          <a:p>
            <a:pPr lvl="1"/>
            <a:r>
              <a:rPr lang="en-US" sz="2000" dirty="0" smtClean="0">
                <a:cs typeface="Times New Roman" pitchFamily="18" charset="0"/>
              </a:rPr>
              <a:t> It is possible to specify the number of threads that Open MP will create. To do so use the following function:</a:t>
            </a:r>
          </a:p>
          <a:p>
            <a:endParaRPr lang="en-US" dirty="0" smtClean="0">
              <a:cs typeface="Times New Roman" pitchFamily="18" charset="0"/>
            </a:endParaRPr>
          </a:p>
          <a:p>
            <a:r>
              <a:rPr lang="en-US" dirty="0" smtClean="0">
                <a:cs typeface="Times New Roman" pitchFamily="18" charset="0"/>
              </a:rPr>
              <a:t>	</a:t>
            </a:r>
            <a:r>
              <a:rPr lang="en-US" dirty="0" err="1" smtClean="0">
                <a:cs typeface="Times New Roman" pitchFamily="18" charset="0"/>
              </a:rPr>
              <a:t>int</a:t>
            </a:r>
            <a:r>
              <a:rPr lang="en-US" dirty="0" smtClean="0">
                <a:cs typeface="Times New Roman" pitchFamily="18" charset="0"/>
              </a:rPr>
              <a:t> </a:t>
            </a:r>
            <a:r>
              <a:rPr lang="en-US" dirty="0" err="1" smtClean="0">
                <a:cs typeface="Times New Roman" pitchFamily="18" charset="0"/>
              </a:rPr>
              <a:t>omp_set_num_threads</a:t>
            </a:r>
            <a:r>
              <a:rPr lang="en-US" dirty="0" smtClean="0">
                <a:cs typeface="Times New Roman" pitchFamily="18" charset="0"/>
              </a:rPr>
              <a:t>(</a:t>
            </a:r>
            <a:r>
              <a:rPr lang="en-US" dirty="0" err="1" smtClean="0">
                <a:cs typeface="Times New Roman" pitchFamily="18" charset="0"/>
              </a:rPr>
              <a:t>int</a:t>
            </a:r>
            <a:r>
              <a:rPr lang="en-US" dirty="0" smtClean="0">
                <a:cs typeface="Times New Roman" pitchFamily="18" charset="0"/>
              </a:rPr>
              <a:t> num);</a:t>
            </a:r>
            <a:endParaRPr lang="en-US" sz="2000" dirty="0" smtClean="0">
              <a:latin typeface="+mj-lt"/>
              <a:cs typeface="Times New Roman" pitchFamily="18" charset="0"/>
            </a:endParaRPr>
          </a:p>
          <a:p>
            <a:pPr lvl="1"/>
            <a:endParaRPr lang="en-US" sz="1600" dirty="0" smtClean="0">
              <a:latin typeface="+mj-lt"/>
              <a:cs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de cantos arredondados 5"/>
          <p:cNvSpPr/>
          <p:nvPr/>
        </p:nvSpPr>
        <p:spPr>
          <a:xfrm>
            <a:off x="838200" y="2209800"/>
            <a:ext cx="5562600" cy="3733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7" name="Retângulo de cantos arredondados 6"/>
          <p:cNvSpPr/>
          <p:nvPr/>
        </p:nvSpPr>
        <p:spPr>
          <a:xfrm>
            <a:off x="2362200" y="7234863"/>
            <a:ext cx="1000039" cy="232737"/>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ângulo de cantos arredondados 7"/>
          <p:cNvSpPr/>
          <p:nvPr/>
        </p:nvSpPr>
        <p:spPr>
          <a:xfrm>
            <a:off x="2381783" y="6816306"/>
            <a:ext cx="2328242" cy="34649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ixaDeTexto 2"/>
          <p:cNvSpPr txBox="1"/>
          <p:nvPr/>
        </p:nvSpPr>
        <p:spPr>
          <a:xfrm>
            <a:off x="762000" y="762000"/>
            <a:ext cx="6096000" cy="7909858"/>
          </a:xfrm>
          <a:prstGeom prst="rect">
            <a:avLst/>
          </a:prstGeom>
          <a:noFill/>
        </p:spPr>
        <p:txBody>
          <a:bodyPr wrap="square" rtlCol="0">
            <a:spAutoFit/>
          </a:bodyPr>
          <a:lstStyle/>
          <a:p>
            <a:pPr lvl="1"/>
            <a:r>
              <a:rPr lang="en-US" sz="2000" dirty="0" smtClean="0">
                <a:latin typeface="+mj-lt"/>
                <a:cs typeface="Times New Roman" pitchFamily="18" charset="0"/>
              </a:rPr>
              <a:t>   </a:t>
            </a:r>
            <a:r>
              <a:rPr lang="en-US" sz="2000" dirty="0" smtClean="0">
                <a:latin typeface="+mj-lt"/>
                <a:cs typeface="Times New Roman" pitchFamily="18" charset="0"/>
              </a:rPr>
              <a:t>In this example 5 threads will be created.</a:t>
            </a:r>
          </a:p>
          <a:p>
            <a:pPr lvl="1"/>
            <a:r>
              <a:rPr lang="en-US" sz="2000" dirty="0" smtClean="0">
                <a:latin typeface="+mj-lt"/>
                <a:cs typeface="Times New Roman" pitchFamily="18" charset="0"/>
              </a:rPr>
              <a:t>   </a:t>
            </a:r>
          </a:p>
          <a:p>
            <a:pPr lvl="1"/>
            <a:r>
              <a:rPr lang="en-US" sz="2000" dirty="0" smtClean="0">
                <a:latin typeface="+mj-lt"/>
                <a:cs typeface="Times New Roman" pitchFamily="18" charset="0"/>
              </a:rPr>
              <a:t>    With that modification, the code should correspond to the </a:t>
            </a:r>
            <a:r>
              <a:rPr lang="en-US" sz="2000" dirty="0" smtClean="0">
                <a:latin typeface="+mj-lt"/>
                <a:cs typeface="Times New Roman" pitchFamily="18" charset="0"/>
              </a:rPr>
              <a:t>example below</a:t>
            </a:r>
            <a:r>
              <a:rPr lang="en-US" sz="2000" dirty="0" smtClean="0">
                <a:latin typeface="+mj-lt"/>
                <a:cs typeface="Times New Roman" pitchFamily="18" charset="0"/>
              </a:rPr>
              <a:t>:</a:t>
            </a:r>
          </a:p>
          <a:p>
            <a:endParaRPr lang="en-US" dirty="0" smtClean="0">
              <a:latin typeface="Times New Roman" pitchFamily="18" charset="0"/>
              <a:cs typeface="Times New Roman" pitchFamily="18"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int main(){</a:t>
            </a:r>
          </a:p>
          <a:p>
            <a:r>
              <a:rPr lang="en-US" sz="1600" dirty="0" smtClean="0">
                <a:latin typeface="Courier New" pitchFamily="49" charset="0"/>
                <a:cs typeface="Courier New" pitchFamily="49" charset="0"/>
              </a:rPr>
              <a:t>	omp_set_num_threads(5);</a:t>
            </a:r>
          </a:p>
          <a:p>
            <a:r>
              <a:rPr lang="en-US" sz="1600" dirty="0" smtClean="0">
                <a:latin typeface="Courier New" pitchFamily="49" charset="0"/>
                <a:cs typeface="Courier New" pitchFamily="49" charset="0"/>
              </a:rPr>
              <a:t>	int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pPr lvl="2"/>
            <a:r>
              <a:rPr lang="en-US" sz="1600" dirty="0" smtClean="0">
                <a:latin typeface="Courier New" pitchFamily="49" charset="0"/>
                <a:cs typeface="Courier New" pitchFamily="49" charset="0"/>
              </a:rPr>
              <a:t>#pragma omp parallel</a:t>
            </a:r>
          </a:p>
          <a:p>
            <a:pPr lvl="2"/>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 omp_get_num_threads();</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There are %d threads\</a:t>
            </a:r>
            <a:r>
              <a:rPr lang="en-US" sz="1600" dirty="0" err="1" smtClean="0">
                <a:latin typeface="Courier New" pitchFamily="49" charset="0"/>
                <a:cs typeface="Courier New" pitchFamily="49" charset="0"/>
              </a:rPr>
              <a:t>n",numThreads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1"/>
            <a:r>
              <a:rPr lang="en-US" sz="1600" dirty="0" smtClean="0">
                <a:latin typeface="Courier New" pitchFamily="49" charset="0"/>
                <a:cs typeface="Courier New" pitchFamily="49" charset="0"/>
              </a:rPr>
              <a:t>  return (0);</a:t>
            </a:r>
          </a:p>
          <a:p>
            <a:pPr lvl="1"/>
            <a:r>
              <a:rPr lang="en-US" sz="1600" dirty="0" smtClean="0">
                <a:latin typeface="Courier New" pitchFamily="49" charset="0"/>
                <a:cs typeface="Courier New" pitchFamily="49" charset="0"/>
              </a:rPr>
              <a:t>  </a:t>
            </a:r>
            <a:r>
              <a:rPr lang="en-US" sz="1600" dirty="0" smtClean="0">
                <a:latin typeface="Courier New" pitchFamily="49" charset="0"/>
                <a:cs typeface="Courier New" pitchFamily="49" charset="0"/>
              </a:rPr>
              <a:t>}</a:t>
            </a:r>
          </a:p>
          <a:p>
            <a:pPr lvl="1"/>
            <a:endParaRPr lang="en-US" sz="1600" dirty="0" smtClean="0">
              <a:latin typeface="Courier New" pitchFamily="49" charset="0"/>
              <a:cs typeface="Courier New" pitchFamily="49" charset="0"/>
            </a:endParaRPr>
          </a:p>
          <a:p>
            <a:pPr lvl="1"/>
            <a:endParaRPr lang="en-US" sz="2000" dirty="0" smtClean="0">
              <a:latin typeface="+mj-lt"/>
              <a:cs typeface="Courier New" pitchFamily="49" charset="0"/>
            </a:endParaRPr>
          </a:p>
          <a:p>
            <a:pPr lvl="1"/>
            <a:r>
              <a:rPr lang="en-US" sz="2000" dirty="0" smtClean="0">
                <a:latin typeface="+mj-lt"/>
                <a:cs typeface="Times New Roman" pitchFamily="18" charset="0"/>
              </a:rPr>
              <a:t>Compile and run the code:</a:t>
            </a:r>
          </a:p>
          <a:p>
            <a:pPr lvl="1"/>
            <a:endParaRPr lang="en-US" sz="2000" dirty="0" smtClean="0">
              <a:latin typeface="+mj-lt"/>
              <a:cs typeface="Courier New" pitchFamily="49" charset="0"/>
            </a:endParaRPr>
          </a:p>
          <a:p>
            <a:pPr lvl="1"/>
            <a:r>
              <a:rPr lang="en-US" sz="2000" dirty="0" smtClean="0">
                <a:latin typeface="+mj-lt"/>
                <a:cs typeface="Times New Roman" pitchFamily="18" charset="0"/>
              </a:rPr>
              <a:t>Compile:    </a:t>
            </a:r>
            <a:r>
              <a:rPr lang="en-US" dirty="0" err="1" smtClean="0">
                <a:latin typeface="+mj-lt"/>
                <a:cs typeface="Courier New" pitchFamily="49" charset="0"/>
              </a:rPr>
              <a:t>ompcc</a:t>
            </a:r>
            <a:r>
              <a:rPr lang="en-US" dirty="0" smtClean="0">
                <a:latin typeface="+mj-lt"/>
                <a:cs typeface="Courier New" pitchFamily="49" charset="0"/>
              </a:rPr>
              <a:t> </a:t>
            </a:r>
            <a:r>
              <a:rPr lang="en-US" dirty="0" err="1" smtClean="0">
                <a:latin typeface="+mj-lt"/>
                <a:cs typeface="Courier New" pitchFamily="49" charset="0"/>
              </a:rPr>
              <a:t>helloWorld.c</a:t>
            </a:r>
            <a:endParaRPr lang="en-US" sz="2000" dirty="0" smtClean="0">
              <a:latin typeface="+mj-lt"/>
              <a:cs typeface="Courier New" pitchFamily="49" charset="0"/>
            </a:endParaRPr>
          </a:p>
          <a:p>
            <a:pPr lvl="1"/>
            <a:r>
              <a:rPr lang="en-US" sz="2000" dirty="0" smtClean="0">
                <a:latin typeface="+mj-lt"/>
                <a:cs typeface="Times New Roman" pitchFamily="18" charset="0"/>
              </a:rPr>
              <a:t>Run:            </a:t>
            </a:r>
            <a:r>
              <a:rPr lang="en-US" dirty="0" smtClean="0">
                <a:latin typeface="+mj-lt"/>
                <a:cs typeface="Courier New" pitchFamily="49" charset="0"/>
              </a:rPr>
              <a:t>./</a:t>
            </a:r>
            <a:r>
              <a:rPr lang="en-US" dirty="0" err="1" smtClean="0">
                <a:latin typeface="+mj-lt"/>
                <a:cs typeface="Courier New" pitchFamily="49" charset="0"/>
              </a:rPr>
              <a:t>a.out</a:t>
            </a:r>
            <a:endParaRPr lang="en-US" sz="2000" dirty="0" smtClean="0">
              <a:latin typeface="+mj-lt"/>
              <a:cs typeface="Times New Roman" pitchFamily="18" charset="0"/>
            </a:endParaRPr>
          </a:p>
          <a:p>
            <a:pPr lvl="1"/>
            <a:endParaRPr lang="en-US" sz="1600" dirty="0" smtClean="0">
              <a:latin typeface="Courier New" pitchFamily="49" charset="0"/>
              <a:cs typeface="Courier New" pitchFamily="49"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de cantos arredondados 9"/>
          <p:cNvSpPr/>
          <p:nvPr/>
        </p:nvSpPr>
        <p:spPr>
          <a:xfrm>
            <a:off x="1066800" y="1329906"/>
            <a:ext cx="2895600" cy="76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Retângulo de cantos arredondados 3"/>
          <p:cNvSpPr/>
          <p:nvPr/>
        </p:nvSpPr>
        <p:spPr>
          <a:xfrm>
            <a:off x="1659147" y="4444041"/>
            <a:ext cx="3048000" cy="304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CaixaDeTexto 2"/>
          <p:cNvSpPr txBox="1"/>
          <p:nvPr/>
        </p:nvSpPr>
        <p:spPr>
          <a:xfrm>
            <a:off x="762000" y="737559"/>
            <a:ext cx="6096000" cy="5232202"/>
          </a:xfrm>
          <a:prstGeom prst="rect">
            <a:avLst/>
          </a:prstGeom>
          <a:noFill/>
        </p:spPr>
        <p:txBody>
          <a:bodyPr wrap="square" rtlCol="0">
            <a:spAutoFit/>
          </a:bodyPr>
          <a:lstStyle/>
          <a:p>
            <a:endParaRPr lang="en-US" sz="2000" dirty="0" smtClean="0">
              <a:latin typeface="+mj-lt"/>
              <a:cs typeface="Times New Roman" pitchFamily="18" charset="0"/>
            </a:endParaRPr>
          </a:p>
          <a:p>
            <a:pPr lvl="1"/>
            <a:endParaRPr lang="en-US" sz="2000" b="1" u="sng" dirty="0" smtClean="0">
              <a:latin typeface="+mj-lt"/>
              <a:cs typeface="Times New Roman" pitchFamily="18" charset="0"/>
            </a:endParaRPr>
          </a:p>
          <a:p>
            <a:pPr lvl="1"/>
            <a:r>
              <a:rPr lang="en-US" sz="2000" b="1" u="sng" dirty="0" smtClean="0">
                <a:latin typeface="+mj-lt"/>
                <a:cs typeface="Times New Roman" pitchFamily="18" charset="0"/>
              </a:rPr>
              <a:t>Expected </a:t>
            </a:r>
            <a:r>
              <a:rPr lang="en-US" sz="2000" b="1" u="sng" dirty="0" smtClean="0">
                <a:latin typeface="+mj-lt"/>
                <a:cs typeface="Times New Roman" pitchFamily="18" charset="0"/>
              </a:rPr>
              <a:t>Output:</a:t>
            </a:r>
          </a:p>
          <a:p>
            <a:pPr lvl="1"/>
            <a:r>
              <a:rPr lang="en-US" sz="2000" dirty="0" smtClean="0">
                <a:latin typeface="+mj-lt"/>
                <a:cs typeface="Times New Roman" pitchFamily="18" charset="0"/>
              </a:rPr>
              <a:t>5 hello world messages.</a:t>
            </a:r>
          </a:p>
          <a:p>
            <a:endParaRPr lang="en-US" sz="2000" dirty="0" smtClean="0">
              <a:latin typeface="+mj-lt"/>
              <a:cs typeface="Times New Roman" pitchFamily="18" charset="0"/>
            </a:endParaRPr>
          </a:p>
          <a:p>
            <a:pPr lvl="1"/>
            <a:endParaRPr lang="en-US" sz="2000" dirty="0" smtClean="0">
              <a:latin typeface="+mj-lt"/>
              <a:cs typeface="Times New Roman" pitchFamily="18" charset="0"/>
            </a:endParaRP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a:t>
            </a:r>
            <a:r>
              <a:rPr lang="en-US" sz="2000" dirty="0" smtClean="0">
                <a:latin typeface="+mj-lt"/>
                <a:cs typeface="Times New Roman" pitchFamily="18" charset="0"/>
              </a:rPr>
              <a:t>If there are 5 threads in this run, then each thread should have an ID. To display which </a:t>
            </a:r>
            <a:r>
              <a:rPr lang="en-US" sz="2000" dirty="0" smtClean="0">
                <a:latin typeface="+mj-lt"/>
                <a:cs typeface="Times New Roman" pitchFamily="18" charset="0"/>
              </a:rPr>
              <a:t>corresponds to each hello </a:t>
            </a:r>
            <a:r>
              <a:rPr lang="en-US" sz="2000" dirty="0" smtClean="0">
                <a:latin typeface="+mj-lt"/>
                <a:cs typeface="Times New Roman" pitchFamily="18" charset="0"/>
              </a:rPr>
              <a:t>world </a:t>
            </a:r>
            <a:r>
              <a:rPr lang="en-US" sz="2000" dirty="0" smtClean="0">
                <a:latin typeface="+mj-lt"/>
                <a:cs typeface="Times New Roman" pitchFamily="18" charset="0"/>
              </a:rPr>
              <a:t>message, use </a:t>
            </a:r>
            <a:r>
              <a:rPr lang="en-US" sz="2000" dirty="0" smtClean="0">
                <a:latin typeface="+mj-lt"/>
                <a:cs typeface="Times New Roman" pitchFamily="18" charset="0"/>
              </a:rPr>
              <a:t>the following function </a:t>
            </a:r>
            <a:r>
              <a:rPr lang="en-US" sz="2000" dirty="0" smtClean="0">
                <a:latin typeface="+mj-lt"/>
                <a:cs typeface="Times New Roman" pitchFamily="18" charset="0"/>
              </a:rPr>
              <a:t>call to get the individual thread numbers:</a:t>
            </a:r>
          </a:p>
          <a:p>
            <a:pPr lvl="1"/>
            <a:endParaRPr lang="en-US" sz="2000" dirty="0" smtClean="0">
              <a:latin typeface="+mj-lt"/>
              <a:cs typeface="Times New Roman" pitchFamily="18" charset="0"/>
            </a:endParaRPr>
          </a:p>
          <a:p>
            <a:r>
              <a:rPr lang="en-US" dirty="0" smtClean="0">
                <a:latin typeface="Times New Roman" pitchFamily="18" charset="0"/>
                <a:cs typeface="Times New Roman" pitchFamily="18" charset="0"/>
              </a:rPr>
              <a:t>	</a:t>
            </a:r>
            <a:r>
              <a:rPr lang="en-US" dirty="0" smtClean="0">
                <a:latin typeface="Courier New" pitchFamily="49" charset="0"/>
                <a:cs typeface="Courier New" pitchFamily="49" charset="0"/>
              </a:rPr>
              <a:t>omp_get_thread_num();</a:t>
            </a:r>
          </a:p>
          <a:p>
            <a:endParaRPr lang="en-US" dirty="0" smtClean="0">
              <a:latin typeface="Courier New" pitchFamily="49" charset="0"/>
              <a:cs typeface="Courier New" pitchFamily="49" charset="0"/>
            </a:endParaRPr>
          </a:p>
          <a:p>
            <a:r>
              <a:rPr lang="en-US" sz="2000" dirty="0" smtClean="0">
                <a:latin typeface="+mj-lt"/>
                <a:cs typeface="Times New Roman" pitchFamily="18" charset="0"/>
              </a:rPr>
              <a:t>	</a:t>
            </a:r>
          </a:p>
          <a:p>
            <a:endParaRPr lang="en-US" sz="2000" dirty="0" smtClean="0">
              <a:latin typeface="+mj-lt"/>
              <a:cs typeface="Times New Roman" pitchFamily="18" charset="0"/>
            </a:endParaRPr>
          </a:p>
          <a:p>
            <a:endParaRPr lang="en-US" dirty="0" smtClean="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de cantos arredondados 2"/>
          <p:cNvSpPr/>
          <p:nvPr/>
        </p:nvSpPr>
        <p:spPr>
          <a:xfrm>
            <a:off x="990600" y="1905000"/>
            <a:ext cx="5604294" cy="41910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3"/>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5" name="Retângulo de cantos arredondados 4"/>
          <p:cNvSpPr/>
          <p:nvPr/>
        </p:nvSpPr>
        <p:spPr>
          <a:xfrm>
            <a:off x="2381250" y="7023101"/>
            <a:ext cx="971550" cy="26797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de cantos arredondados 5"/>
          <p:cNvSpPr/>
          <p:nvPr/>
        </p:nvSpPr>
        <p:spPr>
          <a:xfrm>
            <a:off x="2381783" y="6705599"/>
            <a:ext cx="2342618" cy="29157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ângulo 1"/>
          <p:cNvSpPr/>
          <p:nvPr/>
        </p:nvSpPr>
        <p:spPr>
          <a:xfrm>
            <a:off x="762000" y="871140"/>
            <a:ext cx="6096000" cy="6801862"/>
          </a:xfrm>
          <a:prstGeom prst="rect">
            <a:avLst/>
          </a:prstGeom>
        </p:spPr>
        <p:txBody>
          <a:bodyPr wrap="square">
            <a:spAutoFit/>
          </a:bodyPr>
          <a:lstStyle/>
          <a:p>
            <a:pPr lvl="1"/>
            <a:r>
              <a:rPr lang="en-US" sz="2000" dirty="0" smtClean="0">
                <a:latin typeface="+mj-lt"/>
                <a:cs typeface="Times New Roman" pitchFamily="18" charset="0"/>
              </a:rPr>
              <a:t>  </a:t>
            </a:r>
            <a:r>
              <a:rPr lang="en-US" sz="2000" dirty="0" smtClean="0">
                <a:latin typeface="+mj-lt"/>
                <a:cs typeface="Times New Roman" pitchFamily="18" charset="0"/>
              </a:rPr>
              <a:t>  </a:t>
            </a:r>
            <a:r>
              <a:rPr lang="en-US" sz="2000" dirty="0" smtClean="0">
                <a:latin typeface="+mj-lt"/>
                <a:cs typeface="Times New Roman" pitchFamily="18" charset="0"/>
              </a:rPr>
              <a:t>Let’s output the thread number with the hello world message. The code should </a:t>
            </a:r>
            <a:r>
              <a:rPr lang="en-US" sz="2000" dirty="0" smtClean="0">
                <a:latin typeface="+mj-lt"/>
                <a:cs typeface="Times New Roman" pitchFamily="18" charset="0"/>
              </a:rPr>
              <a:t>look like this:</a:t>
            </a:r>
          </a:p>
          <a:p>
            <a:pPr lvl="1"/>
            <a:endParaRPr lang="en-US" sz="1600" dirty="0" smtClean="0">
              <a:latin typeface="+mj-lt"/>
              <a:cs typeface="Courier New" pitchFamily="49" charset="0"/>
            </a:endParaRP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main(){</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omp_set_num_threads</a:t>
            </a:r>
            <a:r>
              <a:rPr lang="en-US" sz="1600" dirty="0" smtClean="0">
                <a:latin typeface="Courier New" pitchFamily="49" charset="0"/>
                <a:cs typeface="Courier New" pitchFamily="49" charset="0"/>
              </a:rPr>
              <a:t>(5);</a:t>
            </a:r>
          </a:p>
          <a:p>
            <a:pPr lvl="2"/>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endParaRPr lang="en-US" sz="1600" dirty="0" smtClean="0">
              <a:latin typeface="Courier New" pitchFamily="49" charset="0"/>
              <a:cs typeface="Courier New" pitchFamily="49" charset="0"/>
            </a:endParaRPr>
          </a:p>
          <a:p>
            <a:pPr lvl="2"/>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pragma</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a:t>
            </a:r>
            <a:r>
              <a:rPr lang="en-US" sz="1600" dirty="0" smtClean="0">
                <a:latin typeface="Courier New" pitchFamily="49" charset="0"/>
                <a:cs typeface="Courier New" pitchFamily="49" charset="0"/>
              </a:rPr>
              <a:t> parallel</a:t>
            </a:r>
          </a:p>
          <a:p>
            <a:pPr lvl="2"/>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 </a:t>
            </a:r>
            <a:r>
              <a:rPr lang="en-US" sz="1600" dirty="0" err="1" smtClean="0">
                <a:latin typeface="Courier New" pitchFamily="49" charset="0"/>
                <a:cs typeface="Courier New" pitchFamily="49" charset="0"/>
              </a:rPr>
              <a:t>omp_get_num_threads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 = </a:t>
            </a:r>
            <a:r>
              <a:rPr lang="en-US" sz="1600" dirty="0" err="1" smtClean="0">
                <a:latin typeface="Courier New" pitchFamily="49" charset="0"/>
                <a:cs typeface="Courier New" pitchFamily="49" charset="0"/>
              </a:rPr>
              <a:t>omp_get_thread_num</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I am thread %d. There are %d threads\n", </a:t>
            </a:r>
            <a:r>
              <a:rPr lang="en-US" sz="1600" dirty="0" err="1" smtClean="0">
                <a:latin typeface="Courier New" pitchFamily="49" charset="0"/>
                <a:cs typeface="Courier New" pitchFamily="49" charset="0"/>
              </a:rPr>
              <a:t>tNum,numThreads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1"/>
            <a:r>
              <a:rPr lang="en-US" sz="1600" dirty="0" smtClean="0">
                <a:latin typeface="Courier New" pitchFamily="49" charset="0"/>
                <a:cs typeface="Courier New" pitchFamily="49" charset="0"/>
              </a:rPr>
              <a:t>  return (0);</a:t>
            </a:r>
          </a:p>
          <a:p>
            <a:pPr lvl="1"/>
            <a:r>
              <a:rPr lang="en-US" sz="1600" dirty="0" smtClean="0">
                <a:latin typeface="Courier New" pitchFamily="49" charset="0"/>
                <a:cs typeface="Courier New" pitchFamily="49" charset="0"/>
              </a:rPr>
              <a:t>  }</a:t>
            </a:r>
          </a:p>
          <a:p>
            <a:pPr lvl="1"/>
            <a:endParaRPr lang="en-US" sz="1600" dirty="0" smtClean="0">
              <a:latin typeface="Courier New" pitchFamily="49" charset="0"/>
              <a:cs typeface="Courier New" pitchFamily="49" charset="0"/>
            </a:endParaRPr>
          </a:p>
          <a:p>
            <a:pPr lvl="1"/>
            <a:r>
              <a:rPr lang="en-US" sz="2000" dirty="0" smtClean="0">
                <a:latin typeface="+mj-lt"/>
                <a:cs typeface="Times New Roman" pitchFamily="18" charset="0"/>
              </a:rPr>
              <a:t>Compile and run the code:</a:t>
            </a:r>
          </a:p>
          <a:p>
            <a:pPr lvl="1"/>
            <a:endParaRPr lang="en-US" sz="1400" dirty="0" smtClean="0">
              <a:latin typeface="Courier New" pitchFamily="49" charset="0"/>
              <a:cs typeface="Courier New" pitchFamily="49" charset="0"/>
            </a:endParaRPr>
          </a:p>
          <a:p>
            <a:pPr lvl="1"/>
            <a:r>
              <a:rPr lang="en-US" sz="2000" dirty="0" smtClean="0">
                <a:latin typeface="+mj-lt"/>
                <a:cs typeface="Times New Roman" pitchFamily="18" charset="0"/>
              </a:rPr>
              <a:t>Compile:    </a:t>
            </a:r>
            <a:r>
              <a:rPr lang="en-US" dirty="0" err="1" smtClean="0">
                <a:latin typeface="+mj-lt"/>
                <a:cs typeface="Courier New" pitchFamily="49" charset="0"/>
              </a:rPr>
              <a:t>ompcc</a:t>
            </a:r>
            <a:r>
              <a:rPr lang="en-US" dirty="0" smtClean="0">
                <a:latin typeface="+mj-lt"/>
                <a:cs typeface="Courier New" pitchFamily="49" charset="0"/>
              </a:rPr>
              <a:t> </a:t>
            </a:r>
            <a:r>
              <a:rPr lang="en-US" dirty="0" err="1" smtClean="0">
                <a:latin typeface="+mj-lt"/>
                <a:cs typeface="Courier New" pitchFamily="49" charset="0"/>
              </a:rPr>
              <a:t>helloWorld.c</a:t>
            </a:r>
            <a:endParaRPr lang="en-US" sz="2000" dirty="0" smtClean="0">
              <a:latin typeface="+mj-lt"/>
              <a:cs typeface="Courier New" pitchFamily="49" charset="0"/>
            </a:endParaRPr>
          </a:p>
          <a:p>
            <a:pPr lvl="1"/>
            <a:r>
              <a:rPr lang="en-US" sz="2000" dirty="0" smtClean="0">
                <a:latin typeface="+mj-lt"/>
                <a:cs typeface="Times New Roman" pitchFamily="18" charset="0"/>
              </a:rPr>
              <a:t>Run:           </a:t>
            </a:r>
            <a:r>
              <a:rPr lang="en-US" dirty="0" smtClean="0">
                <a:latin typeface="+mj-lt"/>
                <a:cs typeface="Courier New" pitchFamily="49" charset="0"/>
              </a:rPr>
              <a:t>./</a:t>
            </a:r>
            <a:r>
              <a:rPr lang="en-US" dirty="0" err="1" smtClean="0">
                <a:latin typeface="+mj-lt"/>
                <a:cs typeface="Courier New" pitchFamily="49" charset="0"/>
              </a:rPr>
              <a:t>a.out</a:t>
            </a:r>
            <a:endParaRPr lang="en-US" sz="2000" dirty="0" smtClean="0">
              <a:latin typeface="+mj-lt"/>
              <a:cs typeface="Times New Roman" pitchFamily="18" charset="0"/>
            </a:endParaRPr>
          </a:p>
          <a:p>
            <a:pPr lv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1164774" y="947058"/>
            <a:ext cx="5562600" cy="15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CaixaDeTexto 2"/>
          <p:cNvSpPr txBox="1"/>
          <p:nvPr/>
        </p:nvSpPr>
        <p:spPr>
          <a:xfrm>
            <a:off x="762000" y="762000"/>
            <a:ext cx="6096000" cy="8617744"/>
          </a:xfrm>
          <a:prstGeom prst="rect">
            <a:avLst/>
          </a:prstGeom>
          <a:noFill/>
        </p:spPr>
        <p:txBody>
          <a:bodyPr wrap="square" rtlCol="0">
            <a:spAutoFit/>
          </a:bodyPr>
          <a:lstStyle/>
          <a:p>
            <a:pPr lvl="1"/>
            <a:endParaRPr lang="en-US" sz="2000" b="1" dirty="0" smtClean="0">
              <a:latin typeface="+mj-lt"/>
              <a:cs typeface="Times New Roman" pitchFamily="18" charset="0"/>
            </a:endParaRPr>
          </a:p>
          <a:p>
            <a:pPr lvl="1"/>
            <a:r>
              <a:rPr lang="en-US" sz="2000" b="1" dirty="0" smtClean="0">
                <a:latin typeface="+mj-lt"/>
                <a:cs typeface="Times New Roman" pitchFamily="18" charset="0"/>
              </a:rPr>
              <a:t>    </a:t>
            </a:r>
            <a:r>
              <a:rPr lang="en-US" sz="2000" b="1" u="sng" dirty="0" smtClean="0">
                <a:latin typeface="+mj-lt"/>
                <a:cs typeface="Times New Roman" pitchFamily="18" charset="0"/>
              </a:rPr>
              <a:t>Expected Output:</a:t>
            </a:r>
          </a:p>
          <a:p>
            <a:pPr lvl="1"/>
            <a:r>
              <a:rPr lang="en-US" sz="2000" dirty="0" smtClean="0">
                <a:latin typeface="+mj-lt"/>
                <a:cs typeface="Times New Roman" pitchFamily="18" charset="0"/>
              </a:rPr>
              <a:t>    Each hello world message should contain its own thread ID. </a:t>
            </a:r>
          </a:p>
          <a:p>
            <a:r>
              <a:rPr lang="en-US" sz="2000" dirty="0" smtClean="0">
                <a:latin typeface="+mj-lt"/>
                <a:cs typeface="Times New Roman" pitchFamily="18" charset="0"/>
              </a:rPr>
              <a:t>	</a:t>
            </a:r>
            <a:r>
              <a:rPr lang="en-US" sz="1600" u="sng" dirty="0" smtClean="0">
                <a:latin typeface="+mj-lt"/>
                <a:cs typeface="Times New Roman" pitchFamily="18" charset="0"/>
              </a:rPr>
              <a:t> (Note: Thread numbering starts from zero.)</a:t>
            </a:r>
          </a:p>
          <a:p>
            <a:endParaRPr lang="en-US" sz="1600" dirty="0" smtClean="0">
              <a:latin typeface="+mj-lt"/>
              <a:cs typeface="Times New Roman" pitchFamily="18" charset="0"/>
            </a:endParaRPr>
          </a:p>
          <a:p>
            <a:pPr lvl="1"/>
            <a:r>
              <a:rPr lang="en-US" sz="2000" dirty="0" smtClean="0">
                <a:latin typeface="+mj-lt"/>
                <a:cs typeface="Times New Roman" pitchFamily="18" charset="0"/>
              </a:rPr>
              <a:t>    Try running the code a few times. Is there anything unexpected?  Are there two or more messages with the same thread ID number? </a:t>
            </a:r>
          </a:p>
          <a:p>
            <a:endParaRPr lang="en-US" sz="2000" dirty="0" smtClean="0">
              <a:latin typeface="+mj-lt"/>
              <a:cs typeface="Times New Roman" pitchFamily="18" charset="0"/>
            </a:endParaRPr>
          </a:p>
          <a:p>
            <a:pPr lvl="1"/>
            <a:r>
              <a:rPr lang="en-US" sz="2000" dirty="0" smtClean="0">
                <a:latin typeface="+mj-lt"/>
                <a:cs typeface="Times New Roman" pitchFamily="18" charset="0"/>
              </a:rPr>
              <a:t>    If the answer is “yes” then congratulations! </a:t>
            </a:r>
          </a:p>
          <a:p>
            <a:pPr lvl="1"/>
            <a:r>
              <a:rPr lang="en-US" sz="2000" dirty="0" smtClean="0">
                <a:latin typeface="+mj-lt"/>
                <a:cs typeface="Times New Roman" pitchFamily="18" charset="0"/>
              </a:rPr>
              <a:t>This is data contention called </a:t>
            </a:r>
            <a:r>
              <a:rPr lang="en-US" sz="2000" dirty="0" smtClean="0">
                <a:latin typeface="+mj-lt"/>
                <a:cs typeface="Times New Roman" pitchFamily="18" charset="0"/>
              </a:rPr>
              <a:t>a </a:t>
            </a:r>
            <a:r>
              <a:rPr lang="en-US" sz="2000" b="1" i="1" dirty="0" smtClean="0">
                <a:latin typeface="+mj-lt"/>
                <a:cs typeface="Times New Roman" pitchFamily="18" charset="0"/>
              </a:rPr>
              <a:t>Race </a:t>
            </a:r>
            <a:r>
              <a:rPr lang="en-US" sz="2000" b="1" i="1" dirty="0" smtClean="0">
                <a:latin typeface="+mj-lt"/>
                <a:cs typeface="Times New Roman" pitchFamily="18" charset="0"/>
              </a:rPr>
              <a:t>Condition</a:t>
            </a:r>
            <a:r>
              <a:rPr lang="en-US" sz="2000" dirty="0" smtClean="0">
                <a:latin typeface="+mj-lt"/>
                <a:cs typeface="Times New Roman" pitchFamily="18" charset="0"/>
              </a:rPr>
              <a:t>!</a:t>
            </a:r>
          </a:p>
          <a:p>
            <a:r>
              <a:rPr lang="en-US" dirty="0" smtClean="0">
                <a:latin typeface="+mj-lt"/>
                <a:cs typeface="Times New Roman" pitchFamily="18" charset="0"/>
              </a:rPr>
              <a:t>	</a:t>
            </a:r>
            <a:endParaRPr lang="en-US" sz="2000" dirty="0" smtClean="0">
              <a:latin typeface="+mj-lt"/>
              <a:cs typeface="Times New Roman" pitchFamily="18" charset="0"/>
            </a:endParaRPr>
          </a:p>
          <a:p>
            <a:pPr lvl="1"/>
            <a:r>
              <a:rPr lang="en-US" sz="2000" b="1" dirty="0" smtClean="0">
                <a:latin typeface="+mj-lt"/>
                <a:cs typeface="Times New Roman" pitchFamily="18" charset="0"/>
              </a:rPr>
              <a:t>    </a:t>
            </a:r>
            <a:r>
              <a:rPr lang="en-US" sz="2000" b="1" u="sng" dirty="0" smtClean="0">
                <a:latin typeface="+mj-lt"/>
                <a:cs typeface="Times New Roman" pitchFamily="18" charset="0"/>
              </a:rPr>
              <a:t>Race Condition: </a:t>
            </a:r>
            <a:r>
              <a:rPr lang="en-US" sz="2000" dirty="0" smtClean="0">
                <a:latin typeface="+mj-lt"/>
                <a:cs typeface="Times New Roman" pitchFamily="18" charset="0"/>
              </a:rPr>
              <a:t> Occurs when multiple threads change the value of a variable at the same time. In this case, the variable can get overwritten before it gets </a:t>
            </a:r>
            <a:r>
              <a:rPr lang="en-US" sz="2000" dirty="0" smtClean="0">
                <a:latin typeface="+mj-lt"/>
                <a:cs typeface="Times New Roman" pitchFamily="18" charset="0"/>
              </a:rPr>
              <a:t>output </a:t>
            </a:r>
            <a:r>
              <a:rPr lang="en-US" sz="2000" dirty="0" smtClean="0">
                <a:latin typeface="+mj-lt"/>
                <a:cs typeface="Times New Roman" pitchFamily="18" charset="0"/>
              </a:rPr>
              <a:t>by the thread. In this case, </a:t>
            </a:r>
            <a:r>
              <a:rPr lang="en-US" sz="2000" dirty="0" err="1" smtClean="0">
                <a:latin typeface="+mj-lt"/>
                <a:cs typeface="Times New Roman" pitchFamily="18" charset="0"/>
              </a:rPr>
              <a:t>tNum</a:t>
            </a:r>
            <a:r>
              <a:rPr lang="en-US" sz="2000" dirty="0" smtClean="0">
                <a:latin typeface="+mj-lt"/>
                <a:cs typeface="Times New Roman" pitchFamily="18" charset="0"/>
              </a:rPr>
              <a:t> is the variable getting overwritten.</a:t>
            </a:r>
          </a:p>
          <a:p>
            <a:endParaRPr lang="en-US" sz="2000" b="1" u="sng" dirty="0" smtClean="0">
              <a:latin typeface="+mj-lt"/>
              <a:cs typeface="Times New Roman" pitchFamily="18" charset="0"/>
            </a:endParaRPr>
          </a:p>
          <a:p>
            <a:pPr lvl="1"/>
            <a:r>
              <a:rPr lang="en-US" sz="2000" dirty="0" smtClean="0">
                <a:latin typeface="+mj-lt"/>
                <a:cs typeface="Times New Roman" pitchFamily="18" charset="0"/>
              </a:rPr>
              <a:t>    There are two ways to fix this </a:t>
            </a:r>
            <a:r>
              <a:rPr lang="en-US" sz="2000" b="1" i="1" dirty="0" smtClean="0">
                <a:latin typeface="+mj-lt"/>
                <a:cs typeface="Times New Roman" pitchFamily="18" charset="0"/>
              </a:rPr>
              <a:t>Race Condition</a:t>
            </a:r>
            <a:r>
              <a:rPr lang="en-US" sz="2000" i="1" dirty="0" smtClean="0">
                <a:latin typeface="+mj-lt"/>
                <a:cs typeface="Times New Roman" pitchFamily="18" charset="0"/>
              </a:rPr>
              <a:t>.</a:t>
            </a:r>
          </a:p>
          <a:p>
            <a:r>
              <a:rPr lang="en-US" sz="2000" i="1" dirty="0" smtClean="0">
                <a:latin typeface="+mj-lt"/>
                <a:cs typeface="Times New Roman" pitchFamily="18" charset="0"/>
              </a:rPr>
              <a:t> </a:t>
            </a:r>
          </a:p>
          <a:p>
            <a:pPr lvl="1"/>
            <a:r>
              <a:rPr lang="en-US" sz="2000" dirty="0" smtClean="0">
                <a:latin typeface="+mj-lt"/>
                <a:cs typeface="Times New Roman" pitchFamily="18" charset="0"/>
              </a:rPr>
              <a:t>    The first is to add  the compiler directive </a:t>
            </a:r>
            <a:r>
              <a:rPr lang="en-US" sz="2000" b="1" i="1" u="sng" dirty="0" smtClean="0">
                <a:latin typeface="+mj-lt"/>
                <a:cs typeface="Times New Roman" pitchFamily="18" charset="0"/>
              </a:rPr>
              <a:t>critical</a:t>
            </a:r>
            <a:r>
              <a:rPr lang="en-US" sz="2000" dirty="0" smtClean="0">
                <a:latin typeface="+mj-lt"/>
                <a:cs typeface="Times New Roman" pitchFamily="18" charset="0"/>
              </a:rPr>
              <a:t> after the </a:t>
            </a:r>
            <a:r>
              <a:rPr lang="en-US" sz="2000" b="1" dirty="0" smtClean="0">
                <a:latin typeface="+mj-lt"/>
                <a:cs typeface="Times New Roman" pitchFamily="18" charset="0"/>
              </a:rPr>
              <a:t>#pragma </a:t>
            </a:r>
            <a:r>
              <a:rPr lang="en-US" sz="2000" b="1" dirty="0" err="1" smtClean="0">
                <a:latin typeface="+mj-lt"/>
                <a:cs typeface="Times New Roman" pitchFamily="18" charset="0"/>
              </a:rPr>
              <a:t>omp</a:t>
            </a:r>
            <a:r>
              <a:rPr lang="en-US" sz="2000" b="1" dirty="0" smtClean="0">
                <a:latin typeface="+mj-lt"/>
                <a:cs typeface="Times New Roman" pitchFamily="18" charset="0"/>
              </a:rPr>
              <a:t> parallel </a:t>
            </a:r>
            <a:r>
              <a:rPr lang="en-US" sz="2000" dirty="0" smtClean="0">
                <a:latin typeface="+mj-lt"/>
                <a:cs typeface="Times New Roman" pitchFamily="18" charset="0"/>
              </a:rPr>
              <a:t>statement, but that will make the code execute one thread at a time. Thus, defeating the purpose of parallel programming.</a:t>
            </a:r>
          </a:p>
          <a:p>
            <a:endParaRPr lang="en-US" sz="2000" dirty="0" smtClean="0">
              <a:latin typeface="+mj-lt"/>
              <a:cs typeface="Times New Roman" pitchFamily="18" charset="0"/>
            </a:endParaRPr>
          </a:p>
          <a:p>
            <a:r>
              <a:rPr lang="en-US" sz="2000" dirty="0" smtClean="0">
                <a:latin typeface="+mj-lt"/>
                <a:cs typeface="Times New Roman" pitchFamily="18"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963282" y="3810000"/>
            <a:ext cx="5562600" cy="449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ângulo 1"/>
          <p:cNvSpPr/>
          <p:nvPr/>
        </p:nvSpPr>
        <p:spPr>
          <a:xfrm>
            <a:off x="762000" y="762000"/>
            <a:ext cx="6096000" cy="8248412"/>
          </a:xfrm>
          <a:prstGeom prst="rect">
            <a:avLst/>
          </a:prstGeom>
        </p:spPr>
        <p:txBody>
          <a:bodyPr wrap="square">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The other way of doing this is to add the compiler directive </a:t>
            </a:r>
            <a:r>
              <a:rPr lang="en-US" sz="2000" b="1" i="1" u="sng" dirty="0" smtClean="0">
                <a:latin typeface="+mj-lt"/>
                <a:cs typeface="Times New Roman" pitchFamily="18" charset="0"/>
              </a:rPr>
              <a:t>private()</a:t>
            </a:r>
            <a:r>
              <a:rPr lang="en-US" sz="2000" b="1" i="1" dirty="0" smtClean="0">
                <a:latin typeface="+mj-lt"/>
                <a:cs typeface="Times New Roman" pitchFamily="18" charset="0"/>
              </a:rPr>
              <a:t> </a:t>
            </a:r>
            <a:r>
              <a:rPr lang="en-US" sz="2000" dirty="0" smtClean="0">
                <a:latin typeface="+mj-lt"/>
                <a:cs typeface="Times New Roman" pitchFamily="18" charset="0"/>
              </a:rPr>
              <a:t>after the </a:t>
            </a:r>
            <a:r>
              <a:rPr lang="en-US" sz="2000" b="1" dirty="0" smtClean="0">
                <a:latin typeface="+mj-lt"/>
                <a:cs typeface="Times New Roman" pitchFamily="18" charset="0"/>
              </a:rPr>
              <a:t>#</a:t>
            </a:r>
            <a:r>
              <a:rPr lang="en-US" sz="2000" b="1" dirty="0" err="1" smtClean="0">
                <a:latin typeface="+mj-lt"/>
                <a:cs typeface="Times New Roman" pitchFamily="18" charset="0"/>
              </a:rPr>
              <a:t>pragma</a:t>
            </a:r>
            <a:r>
              <a:rPr lang="en-US" sz="2000" b="1" dirty="0" smtClean="0">
                <a:latin typeface="+mj-lt"/>
                <a:cs typeface="Times New Roman" pitchFamily="18" charset="0"/>
              </a:rPr>
              <a:t> </a:t>
            </a:r>
            <a:r>
              <a:rPr lang="en-US" sz="2000" b="1" dirty="0" err="1" smtClean="0">
                <a:latin typeface="+mj-lt"/>
                <a:cs typeface="Times New Roman" pitchFamily="18" charset="0"/>
              </a:rPr>
              <a:t>omp</a:t>
            </a:r>
            <a:r>
              <a:rPr lang="en-US" sz="2000" b="1" dirty="0" smtClean="0">
                <a:latin typeface="+mj-lt"/>
                <a:cs typeface="Times New Roman" pitchFamily="18" charset="0"/>
              </a:rPr>
              <a:t> parallel </a:t>
            </a:r>
            <a:r>
              <a:rPr lang="en-US" sz="2000" dirty="0" smtClean="0">
                <a:latin typeface="+mj-lt"/>
                <a:cs typeface="Times New Roman" pitchFamily="18" charset="0"/>
              </a:rPr>
              <a:t>statement, for every variable added inside private’s parenthesis, OpenMP will create an instance of it for each thread. Thus, each thread will have its own copy and won’t overwrite anyone’s variable.</a:t>
            </a:r>
          </a:p>
          <a:p>
            <a:endParaRPr lang="en-US" sz="2000" dirty="0" smtClean="0">
              <a:latin typeface="+mj-lt"/>
              <a:cs typeface="Times New Roman" pitchFamily="18" charset="0"/>
            </a:endParaRPr>
          </a:p>
          <a:p>
            <a:pPr lvl="1"/>
            <a:r>
              <a:rPr lang="en-US" sz="2000" dirty="0" smtClean="0">
                <a:latin typeface="+mj-lt"/>
                <a:cs typeface="Times New Roman" pitchFamily="18" charset="0"/>
              </a:rPr>
              <a:t>    Your code should </a:t>
            </a:r>
            <a:r>
              <a:rPr lang="en-US" sz="2000" dirty="0" smtClean="0">
                <a:latin typeface="+mj-lt"/>
                <a:cs typeface="Times New Roman" pitchFamily="18" charset="0"/>
              </a:rPr>
              <a:t>look similar </a:t>
            </a:r>
            <a:r>
              <a:rPr lang="en-US" sz="2000" dirty="0" smtClean="0">
                <a:latin typeface="+mj-lt"/>
                <a:cs typeface="Times New Roman" pitchFamily="18" charset="0"/>
              </a:rPr>
              <a:t>to this now:</a:t>
            </a:r>
          </a:p>
          <a:p>
            <a:endParaRPr lang="en-US" sz="2000" dirty="0" smtClean="0">
              <a:cs typeface="Times New Roman" pitchFamily="18" charset="0"/>
            </a:endParaRPr>
          </a:p>
          <a:p>
            <a:endParaRPr lang="en-US" dirty="0" smtClean="0">
              <a:latin typeface="Times New Roman" pitchFamily="18" charset="0"/>
              <a:cs typeface="Times New Roman" pitchFamily="18"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main(){</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omp_set_num_threads</a:t>
            </a:r>
            <a:r>
              <a:rPr lang="en-US" sz="1600" dirty="0" smtClean="0">
                <a:latin typeface="Courier New" pitchFamily="49" charset="0"/>
                <a:cs typeface="Courier New" pitchFamily="49" charset="0"/>
              </a:rPr>
              <a:t>(5);</a:t>
            </a:r>
          </a:p>
          <a:p>
            <a:pPr lvl="2"/>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endParaRPr lang="en-US" sz="1600" dirty="0" smtClean="0">
              <a:latin typeface="Courier New" pitchFamily="49" charset="0"/>
              <a:cs typeface="Courier New" pitchFamily="49" charset="0"/>
            </a:endParaRPr>
          </a:p>
          <a:p>
            <a:pPr lvl="2"/>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pragma</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a:t>
            </a:r>
            <a:r>
              <a:rPr lang="en-US" sz="1600" dirty="0" smtClean="0">
                <a:latin typeface="Courier New" pitchFamily="49" charset="0"/>
                <a:cs typeface="Courier New" pitchFamily="49" charset="0"/>
              </a:rPr>
              <a:t> parallel private(</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 </a:t>
            </a:r>
            <a:r>
              <a:rPr lang="en-US" sz="1600" dirty="0" err="1" smtClean="0">
                <a:latin typeface="Courier New" pitchFamily="49" charset="0"/>
                <a:cs typeface="Courier New" pitchFamily="49" charset="0"/>
              </a:rPr>
              <a:t>omp_get_num_threads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 = </a:t>
            </a:r>
            <a:r>
              <a:rPr lang="en-US" sz="1600" dirty="0" err="1" smtClean="0">
                <a:latin typeface="Courier New" pitchFamily="49" charset="0"/>
                <a:cs typeface="Courier New" pitchFamily="49" charset="0"/>
              </a:rPr>
              <a:t>omp_get_thread_num</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I am thread %d. There are %d threads\n", </a:t>
            </a:r>
            <a:r>
              <a:rPr lang="en-US" sz="1600" dirty="0" err="1" smtClean="0">
                <a:latin typeface="Courier New" pitchFamily="49" charset="0"/>
                <a:cs typeface="Courier New" pitchFamily="49" charset="0"/>
              </a:rPr>
              <a:t>tNum,numThreads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1"/>
            <a:r>
              <a:rPr lang="en-US" sz="1600" dirty="0" smtClean="0">
                <a:latin typeface="Courier New" pitchFamily="49" charset="0"/>
                <a:cs typeface="Courier New" pitchFamily="49" charset="0"/>
              </a:rPr>
              <a:t>  return (0);</a:t>
            </a:r>
          </a:p>
          <a:p>
            <a:pPr lvl="1"/>
            <a:r>
              <a:rPr lang="en-US" sz="1600" dirty="0" smtClean="0">
                <a:latin typeface="Courier New" pitchFamily="49" charset="0"/>
                <a:cs typeface="Courier New" pitchFamily="49" charset="0"/>
              </a:rPr>
              <a:t>  }</a:t>
            </a:r>
          </a:p>
          <a:p>
            <a:endParaRPr lang="en-US" sz="16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lvl="1"/>
            <a:r>
              <a:rPr lang="en-US" sz="2000" dirty="0" smtClean="0">
                <a:latin typeface="+mj-lt"/>
                <a:cs typeface="Times New Roman" pitchFamily="18" charset="0"/>
              </a:rPr>
              <a:t>   Compile and Run the program.</a:t>
            </a:r>
            <a:endParaRPr lang="en-US" sz="2000" dirty="0">
              <a:latin typeface="+mj-lt"/>
              <a:cs typeface="Times New Roman" pitchFamily="18" charset="0"/>
            </a:endParaRPr>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de cantos arredondados 4"/>
          <p:cNvSpPr/>
          <p:nvPr/>
        </p:nvSpPr>
        <p:spPr>
          <a:xfrm>
            <a:off x="1143000" y="947058"/>
            <a:ext cx="5649690" cy="21771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CaixaDeTexto 1"/>
          <p:cNvSpPr txBox="1"/>
          <p:nvPr/>
        </p:nvSpPr>
        <p:spPr>
          <a:xfrm>
            <a:off x="762000" y="762000"/>
            <a:ext cx="6096000" cy="8710077"/>
          </a:xfrm>
          <a:prstGeom prst="rect">
            <a:avLst/>
          </a:prstGeom>
          <a:noFill/>
        </p:spPr>
        <p:txBody>
          <a:bodyPr wrap="square" rtlCol="0">
            <a:spAutoFit/>
          </a:bodyPr>
          <a:lstStyle/>
          <a:p>
            <a:pPr lvl="1"/>
            <a:endParaRPr lang="en-US" sz="2000" b="1" dirty="0" smtClean="0">
              <a:latin typeface="+mj-lt"/>
              <a:cs typeface="Times New Roman" pitchFamily="18" charset="0"/>
            </a:endParaRPr>
          </a:p>
          <a:p>
            <a:pPr lvl="1"/>
            <a:r>
              <a:rPr lang="en-US" sz="2000" b="1" dirty="0" smtClean="0">
                <a:latin typeface="+mj-lt"/>
                <a:cs typeface="Times New Roman" pitchFamily="18" charset="0"/>
              </a:rPr>
              <a:t>    </a:t>
            </a:r>
            <a:r>
              <a:rPr lang="en-US" sz="2000" b="1" u="sng" dirty="0" smtClean="0">
                <a:latin typeface="+mj-lt"/>
                <a:cs typeface="Times New Roman" pitchFamily="18" charset="0"/>
              </a:rPr>
              <a:t>Expected Output</a:t>
            </a:r>
          </a:p>
          <a:p>
            <a:pPr lvl="1"/>
            <a:r>
              <a:rPr lang="en-US" sz="2000" dirty="0" smtClean="0">
                <a:latin typeface="+mj-lt"/>
                <a:cs typeface="Times New Roman" pitchFamily="18" charset="0"/>
              </a:rPr>
              <a:t>    If everything was done correctly, then the output should be the same as </a:t>
            </a:r>
            <a:r>
              <a:rPr lang="en-US" sz="2000" dirty="0" smtClean="0">
                <a:latin typeface="+mj-lt"/>
                <a:cs typeface="Times New Roman" pitchFamily="18" charset="0"/>
              </a:rPr>
              <a:t>before. This </a:t>
            </a:r>
            <a:r>
              <a:rPr lang="en-US" sz="2000" dirty="0" smtClean="0">
                <a:latin typeface="+mj-lt"/>
                <a:cs typeface="Times New Roman" pitchFamily="18" charset="0"/>
              </a:rPr>
              <a:t>time there is no race condition, regardless of how many times the program is </a:t>
            </a:r>
            <a:r>
              <a:rPr lang="en-US" sz="2000" dirty="0" smtClean="0">
                <a:latin typeface="+mj-lt"/>
                <a:cs typeface="Times New Roman" pitchFamily="18" charset="0"/>
              </a:rPr>
              <a:t>run, </a:t>
            </a:r>
            <a:r>
              <a:rPr lang="en-US" sz="2000" dirty="0" smtClean="0">
                <a:latin typeface="+mj-lt"/>
                <a:cs typeface="Times New Roman" pitchFamily="18" charset="0"/>
              </a:rPr>
              <a:t>because </a:t>
            </a:r>
            <a:r>
              <a:rPr lang="en-US" sz="2000" dirty="0" err="1" smtClean="0">
                <a:latin typeface="+mj-lt"/>
                <a:cs typeface="Times New Roman" pitchFamily="18" charset="0"/>
              </a:rPr>
              <a:t>tNum</a:t>
            </a:r>
            <a:r>
              <a:rPr lang="en-US" sz="2000" dirty="0" smtClean="0">
                <a:latin typeface="+mj-lt"/>
                <a:cs typeface="Times New Roman" pitchFamily="18" charset="0"/>
              </a:rPr>
              <a:t> is not getting overwritten, since each thread has its own </a:t>
            </a:r>
            <a:r>
              <a:rPr lang="en-US" sz="2000" dirty="0" err="1" smtClean="0">
                <a:latin typeface="+mj-lt"/>
                <a:cs typeface="Times New Roman" pitchFamily="18" charset="0"/>
              </a:rPr>
              <a:t>tNum</a:t>
            </a:r>
            <a:r>
              <a:rPr lang="en-US" sz="2000" dirty="0" smtClean="0">
                <a:latin typeface="+mj-lt"/>
                <a:cs typeface="Times New Roman" pitchFamily="18" charset="0"/>
              </a:rPr>
              <a:t>.</a:t>
            </a: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a:t>
            </a:r>
            <a:r>
              <a:rPr lang="en-US" sz="2000" dirty="0" smtClean="0">
                <a:latin typeface="+mj-lt"/>
                <a:cs typeface="Times New Roman" pitchFamily="18" charset="0"/>
              </a:rPr>
              <a:t>It probably seems excessive to output the </a:t>
            </a:r>
          </a:p>
          <a:p>
            <a:pPr lvl="1"/>
            <a:r>
              <a:rPr lang="en-US" sz="2000" dirty="0" smtClean="0">
                <a:latin typeface="+mj-lt"/>
                <a:cs typeface="Times New Roman" pitchFamily="18" charset="0"/>
              </a:rPr>
              <a:t>number of threads with each hello world message, </a:t>
            </a:r>
          </a:p>
          <a:p>
            <a:pPr lvl="1"/>
            <a:r>
              <a:rPr lang="en-US" sz="2000" dirty="0" smtClean="0">
                <a:latin typeface="+mj-lt"/>
                <a:cs typeface="Times New Roman" pitchFamily="18" charset="0"/>
              </a:rPr>
              <a:t>doesn’t it?</a:t>
            </a:r>
            <a:r>
              <a:rPr lang="en-US" sz="2000" dirty="0" smtClean="0">
                <a:latin typeface="+mj-lt"/>
                <a:cs typeface="Times New Roman" pitchFamily="18" charset="0"/>
              </a:rPr>
              <a:t> </a:t>
            </a:r>
            <a:r>
              <a:rPr lang="en-US" sz="2000" dirty="0" smtClean="0">
                <a:cs typeface="Times New Roman" pitchFamily="18" charset="0"/>
              </a:rPr>
              <a:t> Then  how can the code be modified to display this information only once?</a:t>
            </a:r>
            <a:endParaRPr lang="en-US" sz="2000" dirty="0" smtClean="0">
              <a:latin typeface="+mj-lt"/>
              <a:cs typeface="Times New Roman" pitchFamily="18" charset="0"/>
            </a:endParaRPr>
          </a:p>
          <a:p>
            <a:pPr lvl="1"/>
            <a:r>
              <a:rPr lang="en-US" sz="2000" dirty="0" smtClean="0">
                <a:latin typeface="+mj-lt"/>
                <a:cs typeface="Times New Roman" pitchFamily="18" charset="0"/>
              </a:rPr>
              <a:t>     Each thread has its own number. Thus, it is possible to give instructions to a specific thread.  By simply creating an if-else statement it is possible to give thread zero, for example, the instructions to print how many threads there are and let the other threads just to display the hello world message.</a:t>
            </a: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a:t>
            </a:r>
            <a:r>
              <a:rPr lang="en-US" sz="2000" b="1" u="sng" dirty="0" smtClean="0">
                <a:latin typeface="+mj-lt"/>
                <a:cs typeface="Times New Roman" pitchFamily="18" charset="0"/>
              </a:rPr>
              <a:t>Why is this important to learn?</a:t>
            </a:r>
          </a:p>
          <a:p>
            <a:pPr lvl="1"/>
            <a:r>
              <a:rPr lang="en-US" sz="2000" dirty="0" smtClean="0">
                <a:latin typeface="+mj-lt"/>
                <a:cs typeface="Times New Roman" pitchFamily="18" charset="0"/>
              </a:rPr>
              <a:t>	In computational Science, scientists are working with large </a:t>
            </a:r>
            <a:r>
              <a:rPr lang="en-US" sz="2000" dirty="0" smtClean="0">
                <a:latin typeface="+mj-lt"/>
                <a:cs typeface="Times New Roman" pitchFamily="18" charset="0"/>
              </a:rPr>
              <a:t>problems. Before </a:t>
            </a:r>
            <a:r>
              <a:rPr lang="en-US" sz="2000" dirty="0" smtClean="0">
                <a:latin typeface="+mj-lt"/>
                <a:cs typeface="Times New Roman" pitchFamily="18" charset="0"/>
              </a:rPr>
              <a:t>the calculations are done, work has to be </a:t>
            </a:r>
            <a:r>
              <a:rPr lang="en-US" sz="2000" dirty="0" smtClean="0">
                <a:latin typeface="+mj-lt"/>
                <a:cs typeface="Times New Roman" pitchFamily="18" charset="0"/>
              </a:rPr>
              <a:t>divided among th</a:t>
            </a:r>
            <a:r>
              <a:rPr lang="en-US" sz="2000" dirty="0" smtClean="0">
                <a:latin typeface="+mj-lt"/>
                <a:cs typeface="Times New Roman" pitchFamily="18" charset="0"/>
              </a:rPr>
              <a:t>e processors</a:t>
            </a:r>
            <a:r>
              <a:rPr lang="en-US" sz="2000" dirty="0" smtClean="0">
                <a:latin typeface="+mj-lt"/>
                <a:cs typeface="Times New Roman" pitchFamily="18" charset="0"/>
              </a:rPr>
              <a:t>,  </a:t>
            </a:r>
            <a:r>
              <a:rPr lang="en-US" sz="2000" dirty="0" smtClean="0">
                <a:latin typeface="+mj-lt"/>
                <a:cs typeface="Times New Roman" pitchFamily="18" charset="0"/>
              </a:rPr>
              <a:t>t</a:t>
            </a:r>
            <a:r>
              <a:rPr lang="en-US" sz="2000" dirty="0" smtClean="0">
                <a:latin typeface="+mj-lt"/>
                <a:cs typeface="Times New Roman" pitchFamily="18" charset="0"/>
              </a:rPr>
              <a:t>o </a:t>
            </a:r>
            <a:r>
              <a:rPr lang="en-US" sz="2000" dirty="0" smtClean="0">
                <a:latin typeface="+mj-lt"/>
                <a:cs typeface="Times New Roman" pitchFamily="18" charset="0"/>
              </a:rPr>
              <a:t>increase the performance one thread is in charge of distributing the work and eventually gathering the results, while the rest of the threads are used to do calculations. </a:t>
            </a:r>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862641" y="2286000"/>
            <a:ext cx="5727700" cy="59436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CaixaDeTexto 2"/>
          <p:cNvSpPr txBox="1"/>
          <p:nvPr/>
        </p:nvSpPr>
        <p:spPr>
          <a:xfrm>
            <a:off x="762000" y="762000"/>
            <a:ext cx="6096000" cy="7509748"/>
          </a:xfrm>
          <a:prstGeom prst="rect">
            <a:avLst/>
          </a:prstGeom>
          <a:noFill/>
        </p:spPr>
        <p:txBody>
          <a:bodyPr wrap="square" rtlCol="0">
            <a:spAutoFit/>
          </a:bodyPr>
          <a:lstStyle/>
          <a:p>
            <a:pPr lvl="1"/>
            <a:r>
              <a:rPr lang="en-US" sz="2000" dirty="0" smtClean="0">
                <a:latin typeface="+mj-lt"/>
                <a:cs typeface="Times New Roman" pitchFamily="18" charset="0"/>
              </a:rPr>
              <a:t> </a:t>
            </a:r>
          </a:p>
          <a:p>
            <a:pPr lvl="1"/>
            <a:r>
              <a:rPr lang="en-US" sz="2000" dirty="0" smtClean="0">
                <a:latin typeface="+mj-lt"/>
                <a:cs typeface="Times New Roman" pitchFamily="18" charset="0"/>
              </a:rPr>
              <a:t>    The following code will tell thread zero to display how many threads there are and leave the other threads to say hello world.</a:t>
            </a:r>
          </a:p>
          <a:p>
            <a:endParaRPr lang="en-US" sz="1600" dirty="0" smtClean="0">
              <a:latin typeface="Courier New" pitchFamily="49" charset="0"/>
              <a:cs typeface="Courier New" pitchFamily="49" charset="0"/>
            </a:endParaRP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stdio.h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#include &lt;</a:t>
            </a:r>
            <a:r>
              <a:rPr lang="en-US" sz="1600" dirty="0" err="1" smtClean="0">
                <a:latin typeface="Courier New" pitchFamily="49" charset="0"/>
                <a:cs typeface="Courier New" pitchFamily="49" charset="0"/>
              </a:rPr>
              <a:t>omp.h</a:t>
            </a:r>
            <a:r>
              <a:rPr lang="en-US" sz="1600" dirty="0" smtClean="0">
                <a:latin typeface="Courier New" pitchFamily="49" charset="0"/>
                <a:cs typeface="Courier New" pitchFamily="49" charset="0"/>
              </a:rPr>
              <a:t>&gt;</a:t>
            </a:r>
          </a:p>
          <a:p>
            <a:r>
              <a:rPr lang="en-US" sz="1600" dirty="0" smtClean="0">
                <a:latin typeface="Courier New" pitchFamily="49" charset="0"/>
                <a:cs typeface="Courier New" pitchFamily="49" charset="0"/>
              </a:rPr>
              <a:t>      int main(){</a:t>
            </a:r>
          </a:p>
          <a:p>
            <a:r>
              <a:rPr lang="en-US" sz="1600" dirty="0" smtClean="0">
                <a:latin typeface="Courier New" pitchFamily="49" charset="0"/>
                <a:cs typeface="Courier New" pitchFamily="49" charset="0"/>
              </a:rPr>
              <a:t>	omp_set_num_threads(5);</a:t>
            </a:r>
          </a:p>
          <a:p>
            <a:pPr lvl="2"/>
            <a:r>
              <a:rPr lang="en-US" sz="1600" dirty="0" smtClean="0">
                <a:latin typeface="Courier New" pitchFamily="49" charset="0"/>
                <a:cs typeface="Courier New" pitchFamily="49" charset="0"/>
              </a:rPr>
              <a:t>int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endParaRPr lang="en-US" sz="1600" dirty="0" smtClean="0">
              <a:latin typeface="Courier New" pitchFamily="49" charset="0"/>
              <a:cs typeface="Courier New" pitchFamily="49" charset="0"/>
            </a:endParaRPr>
          </a:p>
          <a:p>
            <a:pPr lvl="2"/>
            <a:r>
              <a:rPr lang="en-US" sz="1600" dirty="0" smtClean="0">
                <a:latin typeface="Courier New" pitchFamily="49" charset="0"/>
                <a:cs typeface="Courier New" pitchFamily="49" charset="0"/>
              </a:rPr>
              <a:t>#pragma omp parallel private(</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 = omp_get_thread_num();</a:t>
            </a:r>
          </a:p>
          <a:p>
            <a:pPr lvl="2"/>
            <a:r>
              <a:rPr lang="en-US" sz="1600" dirty="0" smtClean="0">
                <a:latin typeface="Courier New" pitchFamily="49" charset="0"/>
                <a:cs typeface="Courier New" pitchFamily="49" charset="0"/>
              </a:rPr>
              <a:t>   if(</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 == 0) {</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numThreads</a:t>
            </a:r>
            <a:r>
              <a:rPr lang="en-US" sz="1600" dirty="0" smtClean="0">
                <a:latin typeface="Courier New" pitchFamily="49" charset="0"/>
                <a:cs typeface="Courier New" pitchFamily="49" charset="0"/>
              </a:rPr>
              <a:t> = omp_get_num_threads();</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I am thread %d. There are %d threads.\n", </a:t>
            </a:r>
            <a:r>
              <a:rPr lang="en-US" sz="1600" dirty="0" err="1" smtClean="0">
                <a:latin typeface="Courier New" pitchFamily="49" charset="0"/>
                <a:cs typeface="Courier New" pitchFamily="49" charset="0"/>
              </a:rPr>
              <a:t>tNum,numThreads</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p>
          <a:p>
            <a:pPr lvl="2"/>
            <a:r>
              <a:rPr lang="en-US" sz="1600" dirty="0" smtClean="0">
                <a:latin typeface="Courier New" pitchFamily="49" charset="0"/>
                <a:cs typeface="Courier New" pitchFamily="49" charset="0"/>
              </a:rPr>
              <a:t>   else {</a:t>
            </a:r>
          </a:p>
          <a:p>
            <a:pPr lvl="2"/>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("Hello World from thread %d.\n", </a:t>
            </a:r>
            <a:r>
              <a:rPr lang="en-US" sz="1600" dirty="0" err="1" smtClean="0">
                <a:latin typeface="Courier New" pitchFamily="49" charset="0"/>
                <a:cs typeface="Courier New" pitchFamily="49" charset="0"/>
              </a:rPr>
              <a:t>tNum</a:t>
            </a:r>
            <a:r>
              <a:rPr lang="en-US" sz="1600" dirty="0" smtClean="0">
                <a:latin typeface="Courier New" pitchFamily="49" charset="0"/>
                <a:cs typeface="Courier New" pitchFamily="49" charset="0"/>
              </a:rPr>
              <a:t>);</a:t>
            </a:r>
          </a:p>
          <a:p>
            <a:pPr lvl="2"/>
            <a:r>
              <a:rPr lang="en-US" sz="1600" dirty="0" smtClean="0">
                <a:latin typeface="Courier New" pitchFamily="49" charset="0"/>
                <a:cs typeface="Courier New" pitchFamily="49" charset="0"/>
              </a:rPr>
              <a:t>   }</a:t>
            </a:r>
          </a:p>
          <a:p>
            <a:pPr lvl="2"/>
            <a:r>
              <a:rPr lang="en-US" sz="1600" dirty="0" smtClean="0">
                <a:latin typeface="Courier New" pitchFamily="49" charset="0"/>
                <a:cs typeface="Courier New" pitchFamily="49" charset="0"/>
              </a:rPr>
              <a:t>}</a:t>
            </a:r>
          </a:p>
          <a:p>
            <a:pPr lvl="1"/>
            <a:r>
              <a:rPr lang="en-US" sz="1600" dirty="0" smtClean="0">
                <a:latin typeface="Courier New" pitchFamily="49" charset="0"/>
                <a:cs typeface="Courier New" pitchFamily="49" charset="0"/>
              </a:rPr>
              <a:t>  return (0);</a:t>
            </a:r>
          </a:p>
          <a:p>
            <a:pPr lvl="1"/>
            <a:r>
              <a:rPr lang="en-US" sz="1600" dirty="0" smtClean="0">
                <a:latin typeface="Courier New" pitchFamily="49" charset="0"/>
                <a:cs typeface="Courier New" pitchFamily="49" charset="0"/>
              </a:rPr>
              <a:t>  }</a:t>
            </a:r>
          </a:p>
          <a:p>
            <a:endParaRPr lang="en-US" dirty="0" smtClean="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1148439" y="1295400"/>
            <a:ext cx="5562600" cy="15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helloWorld.c</a:t>
            </a:r>
            <a:endParaRPr lang="en-US" sz="4400" b="1" dirty="0">
              <a:latin typeface="Courier New" pitchFamily="49" charset="0"/>
              <a:cs typeface="Courier New" pitchFamily="49" charset="0"/>
            </a:endParaRPr>
          </a:p>
        </p:txBody>
      </p:sp>
      <p:sp>
        <p:nvSpPr>
          <p:cNvPr id="3" name="CaixaDeTexto 2"/>
          <p:cNvSpPr txBox="1"/>
          <p:nvPr/>
        </p:nvSpPr>
        <p:spPr>
          <a:xfrm>
            <a:off x="762000" y="762000"/>
            <a:ext cx="6096000" cy="1938992"/>
          </a:xfrm>
          <a:prstGeom prst="rect">
            <a:avLst/>
          </a:prstGeom>
          <a:noFill/>
        </p:spPr>
        <p:txBody>
          <a:bodyPr wrap="square" rtlCol="0">
            <a:spAutoFit/>
          </a:bodyPr>
          <a:lstStyle/>
          <a:p>
            <a:pPr lvl="1"/>
            <a:r>
              <a:rPr lang="en-US" sz="2000" dirty="0" smtClean="0">
                <a:latin typeface="+mj-lt"/>
                <a:cs typeface="Times New Roman" pitchFamily="18" charset="0"/>
              </a:rPr>
              <a:t>    Compile and Run the program.</a:t>
            </a:r>
          </a:p>
          <a:p>
            <a:pPr lvl="1"/>
            <a:endParaRPr lang="en-US" sz="2000" dirty="0" smtClean="0">
              <a:latin typeface="+mj-lt"/>
              <a:cs typeface="Times New Roman" pitchFamily="18" charset="0"/>
            </a:endParaRPr>
          </a:p>
          <a:p>
            <a:pPr lvl="1"/>
            <a:r>
              <a:rPr lang="en-US" sz="2000" b="1" dirty="0" smtClean="0">
                <a:latin typeface="+mj-lt"/>
                <a:cs typeface="Times New Roman" pitchFamily="18" charset="0"/>
              </a:rPr>
              <a:t>    </a:t>
            </a:r>
            <a:r>
              <a:rPr lang="en-US" sz="2000" b="1" u="sng" dirty="0" smtClean="0">
                <a:latin typeface="+mj-lt"/>
                <a:cs typeface="Times New Roman" pitchFamily="18" charset="0"/>
              </a:rPr>
              <a:t>Expected Output</a:t>
            </a:r>
          </a:p>
          <a:p>
            <a:pPr lvl="1"/>
            <a:r>
              <a:rPr lang="en-US" sz="2000" dirty="0" smtClean="0">
                <a:latin typeface="+mj-lt"/>
                <a:cs typeface="Times New Roman" pitchFamily="18" charset="0"/>
              </a:rPr>
              <a:t>    </a:t>
            </a:r>
            <a:r>
              <a:rPr lang="en-US" sz="2000" dirty="0" smtClean="0">
                <a:latin typeface="+mj-lt"/>
                <a:cs typeface="Times New Roman" pitchFamily="18" charset="0"/>
              </a:rPr>
              <a:t>Five hello </a:t>
            </a:r>
            <a:r>
              <a:rPr lang="en-US" sz="2000" dirty="0" smtClean="0">
                <a:latin typeface="+mj-lt"/>
                <a:cs typeface="Times New Roman" pitchFamily="18" charset="0"/>
              </a:rPr>
              <a:t>world messages, </a:t>
            </a:r>
            <a:r>
              <a:rPr lang="en-US" sz="2000" dirty="0" smtClean="0">
                <a:latin typeface="+mj-lt"/>
                <a:cs typeface="Times New Roman" pitchFamily="18" charset="0"/>
              </a:rPr>
              <a:t>with thread </a:t>
            </a:r>
            <a:r>
              <a:rPr lang="en-US" sz="2000" dirty="0" smtClean="0">
                <a:latin typeface="+mj-lt"/>
                <a:cs typeface="Times New Roman" pitchFamily="18" charset="0"/>
              </a:rPr>
              <a:t>zero displaying:  </a:t>
            </a:r>
          </a:p>
          <a:p>
            <a:pPr lvl="1"/>
            <a:r>
              <a:rPr lang="en-US" sz="2000" dirty="0" smtClean="0">
                <a:latin typeface="+mj-lt"/>
                <a:cs typeface="Times New Roman" pitchFamily="18" charset="0"/>
              </a:rPr>
              <a:t> “</a:t>
            </a:r>
            <a:r>
              <a:rPr lang="en-US" sz="2000" i="1" dirty="0" smtClean="0">
                <a:latin typeface="+mj-lt"/>
                <a:cs typeface="Times New Roman" pitchFamily="18" charset="0"/>
              </a:rPr>
              <a:t>Hello World! I am thread 0. There are 5 threads.”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533400" y="838200"/>
            <a:ext cx="6324600" cy="3785652"/>
          </a:xfrm>
          <a:prstGeom prst="rect">
            <a:avLst/>
          </a:prstGeom>
          <a:noFill/>
        </p:spPr>
        <p:txBody>
          <a:bodyPr wrap="square" rtlCol="0">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If everything was done correctly then it is time to move to something more advanced. For example, finding the </a:t>
            </a:r>
            <a:r>
              <a:rPr lang="en-US" sz="2000" dirty="0" smtClean="0">
                <a:latin typeface="+mj-lt"/>
                <a:cs typeface="Times New Roman" pitchFamily="18" charset="0"/>
              </a:rPr>
              <a:t>area </a:t>
            </a:r>
            <a:r>
              <a:rPr lang="en-US" sz="2000" dirty="0" smtClean="0">
                <a:latin typeface="+mj-lt"/>
                <a:cs typeface="Times New Roman" pitchFamily="18" charset="0"/>
              </a:rPr>
              <a:t>under </a:t>
            </a:r>
            <a:r>
              <a:rPr lang="en-US" sz="2000" dirty="0" smtClean="0">
                <a:latin typeface="+mj-lt"/>
                <a:cs typeface="Times New Roman" pitchFamily="18" charset="0"/>
              </a:rPr>
              <a:t>a </a:t>
            </a:r>
            <a:r>
              <a:rPr lang="en-US" sz="2000" dirty="0" smtClean="0">
                <a:latin typeface="+mj-lt"/>
                <a:cs typeface="Times New Roman" pitchFamily="18" charset="0"/>
              </a:rPr>
              <a:t>curve in parallel!</a:t>
            </a: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Using everything learned in this module, </a:t>
            </a:r>
            <a:r>
              <a:rPr lang="en-US" sz="2000" dirty="0" smtClean="0">
                <a:latin typeface="+mj-lt"/>
                <a:cs typeface="Times New Roman" pitchFamily="18" charset="0"/>
              </a:rPr>
              <a:t>let’s try </a:t>
            </a:r>
            <a:r>
              <a:rPr lang="en-US" sz="2000" dirty="0" smtClean="0">
                <a:latin typeface="+mj-lt"/>
                <a:cs typeface="Times New Roman" pitchFamily="18" charset="0"/>
              </a:rPr>
              <a:t>to find the area under the x</a:t>
            </a:r>
            <a:r>
              <a:rPr lang="en-US" sz="2000" baseline="30000" dirty="0" smtClean="0">
                <a:latin typeface="+mj-lt"/>
                <a:cs typeface="Times New Roman" pitchFamily="18" charset="0"/>
              </a:rPr>
              <a:t>2</a:t>
            </a:r>
            <a:r>
              <a:rPr lang="en-US" sz="2000" dirty="0" smtClean="0">
                <a:latin typeface="+mj-lt"/>
                <a:cs typeface="Times New Roman" pitchFamily="18" charset="0"/>
              </a:rPr>
              <a:t> curve, in </a:t>
            </a:r>
            <a:r>
              <a:rPr lang="en-US" sz="2000" dirty="0" smtClean="0">
                <a:latin typeface="+mj-lt"/>
                <a:cs typeface="Times New Roman" pitchFamily="18" charset="0"/>
              </a:rPr>
              <a:t>the domain  </a:t>
            </a:r>
            <a:r>
              <a:rPr lang="en-US" sz="2000" dirty="0" smtClean="0">
                <a:latin typeface="+mj-lt"/>
                <a:cs typeface="Times New Roman" pitchFamily="18" charset="0"/>
              </a:rPr>
              <a:t>X[0, 1].</a:t>
            </a: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There is a serial version of code that finds the area under a curve on </a:t>
            </a:r>
            <a:r>
              <a:rPr lang="en-US" sz="2000" dirty="0" smtClean="0">
                <a:latin typeface="+mj-lt"/>
                <a:cs typeface="Times New Roman" pitchFamily="18" charset="0"/>
              </a:rPr>
              <a:t>the next </a:t>
            </a:r>
            <a:r>
              <a:rPr lang="en-US" sz="2000" dirty="0" smtClean="0">
                <a:latin typeface="+mj-lt"/>
                <a:cs typeface="Times New Roman" pitchFamily="18" charset="0"/>
              </a:rPr>
              <a:t>page. Try to parallelize this code using OpenMP.</a:t>
            </a:r>
          </a:p>
          <a:p>
            <a:endParaRPr lang="en-US" sz="2000" dirty="0" smtClean="0">
              <a:latin typeface="+mj-lt"/>
              <a:cs typeface="Times New Roman" pitchFamily="18" charset="0"/>
            </a:endParaRPr>
          </a:p>
        </p:txBody>
      </p:sp>
      <p:sp>
        <p:nvSpPr>
          <p:cNvPr id="3" name="CaixaDeTexto 2"/>
          <p:cNvSpPr txBox="1"/>
          <p:nvPr/>
        </p:nvSpPr>
        <p:spPr>
          <a:xfrm>
            <a:off x="838200" y="166399"/>
            <a:ext cx="6096000" cy="677108"/>
          </a:xfrm>
          <a:prstGeom prst="rect">
            <a:avLst/>
          </a:prstGeom>
          <a:noFill/>
        </p:spPr>
        <p:txBody>
          <a:bodyPr wrap="square" rtlCol="0">
            <a:spAutoFit/>
          </a:bodyPr>
          <a:lstStyle/>
          <a:p>
            <a:r>
              <a:rPr lang="en-US" sz="3800" b="1" dirty="0" smtClean="0">
                <a:latin typeface="Courier New" pitchFamily="49" charset="0"/>
                <a:cs typeface="Courier New" pitchFamily="49" charset="0"/>
              </a:rPr>
              <a:t>Parallel Programming</a:t>
            </a:r>
            <a:endParaRPr lang="en-US" sz="3800" b="1" dirty="0">
              <a:latin typeface="Courier New" pitchFamily="49" charset="0"/>
              <a:cs typeface="Courier New" pitchFamily="49"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845388" y="1447800"/>
            <a:ext cx="5943600" cy="54102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4"/>
          <p:cNvSpPr txBox="1"/>
          <p:nvPr/>
        </p:nvSpPr>
        <p:spPr>
          <a:xfrm>
            <a:off x="762000" y="762000"/>
            <a:ext cx="6096000" cy="5632311"/>
          </a:xfrm>
          <a:prstGeom prst="rect">
            <a:avLst/>
          </a:prstGeom>
          <a:noFill/>
        </p:spPr>
        <p:txBody>
          <a:bodyPr wrap="square" rtlCol="0">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Serial Code:</a:t>
            </a:r>
          </a:p>
          <a:p>
            <a:r>
              <a:rPr lang="en-US" sz="1600" dirty="0" smtClean="0">
                <a:latin typeface="Courier New" pitchFamily="49" charset="0"/>
                <a:cs typeface="Courier New" pitchFamily="49" charset="0"/>
              </a:rPr>
              <a:t>  </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float f(float x) { </a:t>
            </a:r>
          </a:p>
          <a:p>
            <a:r>
              <a:rPr lang="en-US" sz="1600" dirty="0" smtClean="0">
                <a:latin typeface="Courier New" pitchFamily="49" charset="0"/>
                <a:cs typeface="Courier New" pitchFamily="49" charset="0"/>
              </a:rPr>
              <a:t>       return (x*x); </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main()</a:t>
            </a:r>
          </a:p>
          <a:p>
            <a:r>
              <a:rPr lang="en-US" sz="1600" dirty="0" smtClean="0">
                <a:latin typeface="Courier New" pitchFamily="49" charset="0"/>
                <a:cs typeface="Courier New" pitchFamily="49" charset="0"/>
              </a:rPr>
              <a:t>       int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SECTIONS = 1000;</a:t>
            </a:r>
          </a:p>
          <a:p>
            <a:r>
              <a:rPr lang="en-US" sz="1600" dirty="0" smtClean="0">
                <a:latin typeface="Courier New" pitchFamily="49" charset="0"/>
                <a:cs typeface="Courier New" pitchFamily="49" charset="0"/>
              </a:rPr>
              <a:t>       float height = 0.0;</a:t>
            </a:r>
          </a:p>
          <a:p>
            <a:r>
              <a:rPr lang="en-US" sz="1600" dirty="0" smtClean="0">
                <a:latin typeface="Courier New" pitchFamily="49" charset="0"/>
                <a:cs typeface="Courier New" pitchFamily="49" charset="0"/>
              </a:rPr>
              <a:t>       float area = 0.0, y = 0.0, x = 0.0;</a:t>
            </a:r>
          </a:p>
          <a:p>
            <a:r>
              <a:rPr lang="en-US" sz="1600" dirty="0" smtClean="0">
                <a:latin typeface="Courier New" pitchFamily="49" charset="0"/>
                <a:cs typeface="Courier New" pitchFamily="49" charset="0"/>
              </a:rPr>
              <a:t>       float </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 = 1.0/(float)SECTIONS;</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for(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 0;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&lt; SECTIONS;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x =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y = f(x);</a:t>
            </a:r>
          </a:p>
          <a:p>
            <a:r>
              <a:rPr lang="en-US" sz="1600" dirty="0" smtClean="0">
                <a:latin typeface="Courier New" pitchFamily="49" charset="0"/>
                <a:cs typeface="Courier New" pitchFamily="49" charset="0"/>
              </a:rPr>
              <a:t>               area += y*</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("Area under the curve is %f\</a:t>
            </a:r>
            <a:r>
              <a:rPr lang="en-US" sz="1600" dirty="0" err="1" smtClean="0">
                <a:latin typeface="Courier New" pitchFamily="49" charset="0"/>
                <a:cs typeface="Courier New" pitchFamily="49" charset="0"/>
              </a:rPr>
              <a:t>n",area</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return (0);</a:t>
            </a:r>
          </a:p>
          <a:p>
            <a:r>
              <a:rPr lang="en-US" sz="1600" dirty="0" smtClean="0">
                <a:latin typeface="Courier New" pitchFamily="49" charset="0"/>
                <a:cs typeface="Courier New" pitchFamily="49" charset="0"/>
              </a:rPr>
              <a:t>   }</a:t>
            </a:r>
          </a:p>
        </p:txBody>
      </p:sp>
      <p:sp>
        <p:nvSpPr>
          <p:cNvPr id="6" name="CaixaDeTexto 5"/>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integration.c</a:t>
            </a:r>
            <a:endParaRPr lang="en-US" sz="4400" b="1" dirty="0">
              <a:latin typeface="Courier New" pitchFamily="49" charset="0"/>
              <a:cs typeface="Courier New" pitchFamily="49"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de cantos arredondados 5"/>
          <p:cNvSpPr/>
          <p:nvPr/>
        </p:nvSpPr>
        <p:spPr>
          <a:xfrm>
            <a:off x="1371600" y="3184071"/>
            <a:ext cx="4994694" cy="6096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integration.c</a:t>
            </a:r>
            <a:endParaRPr lang="en-US" sz="4400" b="1" dirty="0">
              <a:latin typeface="Courier New" pitchFamily="49" charset="0"/>
              <a:cs typeface="Courier New" pitchFamily="49" charset="0"/>
            </a:endParaRPr>
          </a:p>
        </p:txBody>
      </p:sp>
      <p:sp>
        <p:nvSpPr>
          <p:cNvPr id="3" name="CaixaDeTexto 2"/>
          <p:cNvSpPr txBox="1"/>
          <p:nvPr/>
        </p:nvSpPr>
        <p:spPr>
          <a:xfrm>
            <a:off x="609600" y="762000"/>
            <a:ext cx="6248400" cy="7940635"/>
          </a:xfrm>
          <a:prstGeom prst="rect">
            <a:avLst/>
          </a:prstGeom>
          <a:noFill/>
        </p:spPr>
        <p:txBody>
          <a:bodyPr wrap="square" rtlCol="0">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Compile and run the serial version using the same commands as before. The area under the x</a:t>
            </a:r>
            <a:r>
              <a:rPr lang="en-US" sz="2000" baseline="30000" dirty="0" smtClean="0">
                <a:latin typeface="+mj-lt"/>
                <a:cs typeface="Times New Roman" pitchFamily="18" charset="0"/>
              </a:rPr>
              <a:t>2</a:t>
            </a:r>
            <a:r>
              <a:rPr lang="en-US" sz="2000" dirty="0" smtClean="0">
                <a:latin typeface="+mj-lt"/>
                <a:cs typeface="Times New Roman" pitchFamily="18" charset="0"/>
              </a:rPr>
              <a:t> curve from X[0,1] should be approximately 0.333.</a:t>
            </a:r>
          </a:p>
          <a:p>
            <a:pPr lvl="1"/>
            <a:endParaRPr lang="en-US" sz="2000" dirty="0" smtClean="0">
              <a:latin typeface="+mj-lt"/>
              <a:cs typeface="Times New Roman" pitchFamily="18" charset="0"/>
            </a:endParaRPr>
          </a:p>
          <a:p>
            <a:pPr lvl="1"/>
            <a:r>
              <a:rPr lang="en-US" sz="2000" dirty="0" smtClean="0">
                <a:latin typeface="+mj-lt"/>
                <a:cs typeface="Times New Roman" pitchFamily="18" charset="0"/>
              </a:rPr>
              <a:t>     Turn this serial code into a parallel code by simply adding one directive in the line above of the for loop.</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pragma</a:t>
            </a:r>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omp</a:t>
            </a:r>
            <a:r>
              <a:rPr lang="en-US" sz="1600" dirty="0" smtClean="0">
                <a:latin typeface="Courier New" pitchFamily="49" charset="0"/>
                <a:cs typeface="Courier New" pitchFamily="49" charset="0"/>
              </a:rPr>
              <a:t> parallel for private(</a:t>
            </a:r>
            <a:r>
              <a:rPr lang="en-US" sz="1600" dirty="0" err="1" smtClean="0">
                <a:latin typeface="Courier New" pitchFamily="49" charset="0"/>
                <a:cs typeface="Courier New" pitchFamily="49" charset="0"/>
              </a:rPr>
              <a:t>var</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reduction(</a:t>
            </a:r>
            <a:r>
              <a:rPr lang="en-US" sz="1600" dirty="0" err="1" smtClean="0">
                <a:latin typeface="Courier New" pitchFamily="49" charset="0"/>
                <a:cs typeface="Courier New" pitchFamily="49" charset="0"/>
              </a:rPr>
              <a:t>operation:var</a:t>
            </a:r>
            <a:r>
              <a:rPr lang="en-US" sz="1600" dirty="0" smtClean="0">
                <a:latin typeface="Courier New" pitchFamily="49" charset="0"/>
                <a:cs typeface="Courier New" pitchFamily="49" charset="0"/>
              </a:rPr>
              <a:t>)</a:t>
            </a:r>
          </a:p>
          <a:p>
            <a:endParaRPr lang="en-US" sz="600" dirty="0" smtClean="0">
              <a:latin typeface="Courier New" pitchFamily="49" charset="0"/>
              <a:cs typeface="Courier New" pitchFamily="49" charset="0"/>
            </a:endParaRPr>
          </a:p>
          <a:p>
            <a:r>
              <a:rPr lang="en-US" sz="1600" dirty="0" smtClean="0">
                <a:latin typeface="+mj-lt"/>
                <a:cs typeface="Times New Roman" pitchFamily="18" charset="0"/>
              </a:rPr>
              <a:t>                            </a:t>
            </a:r>
            <a:r>
              <a:rPr lang="en-US" sz="1600" u="sng" dirty="0" smtClean="0">
                <a:latin typeface="+mj-lt"/>
                <a:cs typeface="Times New Roman" pitchFamily="18" charset="0"/>
              </a:rPr>
              <a:t>(note: The directive should be all in one line)</a:t>
            </a:r>
          </a:p>
          <a:p>
            <a:endParaRPr lang="en-US" sz="1600" dirty="0" smtClean="0">
              <a:latin typeface="+mj-lt"/>
              <a:cs typeface="Courier New" pitchFamily="49" charset="0"/>
            </a:endParaRPr>
          </a:p>
          <a:p>
            <a:pPr lvl="1"/>
            <a:r>
              <a:rPr lang="en-US" sz="2000" dirty="0" smtClean="0">
                <a:latin typeface="+mj-lt"/>
                <a:cs typeface="Times New Roman" pitchFamily="18" charset="0"/>
              </a:rPr>
              <a:t>    The two new directives on this line are:</a:t>
            </a:r>
          </a:p>
          <a:p>
            <a:pPr lvl="1"/>
            <a:endParaRPr lang="en-US" sz="2000" dirty="0" smtClean="0">
              <a:latin typeface="Times New Roman" pitchFamily="18" charset="0"/>
              <a:cs typeface="Times New Roman" pitchFamily="18" charset="0"/>
            </a:endParaRPr>
          </a:p>
          <a:p>
            <a:pPr lvl="1"/>
            <a:r>
              <a:rPr lang="en-US" sz="2000" b="1" dirty="0" smtClean="0">
                <a:latin typeface="+mj-lt"/>
                <a:cs typeface="Times New Roman" pitchFamily="18" charset="0"/>
              </a:rPr>
              <a:t>    </a:t>
            </a:r>
            <a:r>
              <a:rPr lang="en-US" sz="2000" b="1" u="sng" dirty="0" smtClean="0">
                <a:latin typeface="Courier New" pitchFamily="49" charset="0"/>
                <a:cs typeface="Courier New" pitchFamily="49" charset="0"/>
              </a:rPr>
              <a:t>for</a:t>
            </a:r>
            <a:r>
              <a:rPr lang="en-US" sz="2000" dirty="0" smtClean="0">
                <a:latin typeface="Courier New" pitchFamily="49" charset="0"/>
                <a:cs typeface="Courier New" pitchFamily="49" charset="0"/>
              </a:rPr>
              <a:t>: </a:t>
            </a:r>
            <a:r>
              <a:rPr lang="en-US" sz="2000" dirty="0" smtClean="0">
                <a:latin typeface="+mj-lt"/>
                <a:cs typeface="Times New Roman" pitchFamily="18" charset="0"/>
              </a:rPr>
              <a:t>This part of the directive tells the compiler that the next line is a for loop and then it divides the loop into equal parts for each thread, but the order that the loop is performed is </a:t>
            </a:r>
            <a:r>
              <a:rPr lang="en-US" sz="2000" dirty="0" smtClean="0">
                <a:latin typeface="+mj-lt"/>
                <a:cs typeface="Times New Roman" pitchFamily="18" charset="0"/>
              </a:rPr>
              <a:t>nondeterministic</a:t>
            </a:r>
            <a:r>
              <a:rPr lang="en-US" sz="2000" dirty="0" smtClean="0">
                <a:latin typeface="+mj-lt"/>
                <a:cs typeface="Times New Roman" pitchFamily="18" charset="0"/>
              </a:rPr>
              <a:t>, in other words, it does not perform the loop in chronological order.</a:t>
            </a:r>
            <a:endParaRPr lang="en-US" sz="2000" dirty="0" smtClean="0">
              <a:latin typeface="+mj-lt"/>
              <a:cs typeface="Times New Roman" pitchFamily="18" charset="0"/>
            </a:endParaRPr>
          </a:p>
          <a:p>
            <a:pPr lvl="1"/>
            <a:endParaRPr lang="en-US" sz="2000" dirty="0" smtClean="0">
              <a:latin typeface="+mj-lt"/>
              <a:cs typeface="Times New Roman" pitchFamily="18" charset="0"/>
            </a:endParaRPr>
          </a:p>
          <a:p>
            <a:pPr lvl="1"/>
            <a:r>
              <a:rPr lang="en-US" sz="2000" b="1" dirty="0" smtClean="0">
                <a:latin typeface="+mj-lt"/>
                <a:cs typeface="Courier New" pitchFamily="49" charset="0"/>
              </a:rPr>
              <a:t>    </a:t>
            </a:r>
            <a:r>
              <a:rPr lang="en-US" sz="2000" b="1" u="sng" dirty="0" smtClean="0">
                <a:latin typeface="Courier New" pitchFamily="49" charset="0"/>
                <a:cs typeface="Courier New" pitchFamily="49" charset="0"/>
              </a:rPr>
              <a:t>reduction</a:t>
            </a:r>
            <a:r>
              <a:rPr lang="en-US" sz="2000" dirty="0" smtClean="0">
                <a:latin typeface="Courier New" pitchFamily="49" charset="0"/>
                <a:cs typeface="Courier New" pitchFamily="49" charset="0"/>
              </a:rPr>
              <a:t>:</a:t>
            </a:r>
            <a:r>
              <a:rPr lang="en-US" sz="2000" b="1" dirty="0" smtClean="0">
                <a:latin typeface="+mj-lt"/>
                <a:cs typeface="Times New Roman" pitchFamily="18" charset="0"/>
              </a:rPr>
              <a:t> </a:t>
            </a:r>
            <a:r>
              <a:rPr lang="en-US" sz="2000" dirty="0" smtClean="0">
                <a:latin typeface="+mj-lt"/>
                <a:cs typeface="Times New Roman" pitchFamily="18" charset="0"/>
              </a:rPr>
              <a:t>Creates a private copy of each variable for each thread. After the parallel section has ended, all the copies are combined using the operator specified, such as “</a:t>
            </a:r>
            <a:r>
              <a:rPr lang="en-US" sz="2000" b="1" dirty="0" smtClean="0">
                <a:latin typeface="+mj-lt"/>
                <a:cs typeface="Times New Roman" pitchFamily="18" charset="0"/>
              </a:rPr>
              <a:t>+”</a:t>
            </a:r>
            <a:r>
              <a:rPr lang="en-US" sz="2000" dirty="0" smtClean="0">
                <a:latin typeface="+mj-lt"/>
                <a:cs typeface="Times New Roman" pitchFamily="18" charset="0"/>
              </a:rPr>
              <a:t>(addition), </a:t>
            </a:r>
          </a:p>
          <a:p>
            <a:pPr lvl="1"/>
            <a:r>
              <a:rPr lang="en-US" sz="2000" b="1" dirty="0" smtClean="0">
                <a:latin typeface="+mj-lt"/>
                <a:cs typeface="Times New Roman" pitchFamily="18" charset="0"/>
              </a:rPr>
              <a:t>“-”</a:t>
            </a:r>
            <a:r>
              <a:rPr lang="en-US" sz="2000" dirty="0" smtClean="0">
                <a:latin typeface="+mj-lt"/>
                <a:cs typeface="Times New Roman" pitchFamily="18" charset="0"/>
              </a:rPr>
              <a:t>(subtraction), “</a:t>
            </a:r>
            <a:r>
              <a:rPr lang="en-US" sz="2000" b="1" dirty="0" smtClean="0">
                <a:latin typeface="+mj-lt"/>
                <a:cs typeface="Times New Roman" pitchFamily="18" charset="0"/>
              </a:rPr>
              <a:t>*”</a:t>
            </a:r>
            <a:r>
              <a:rPr lang="en-US" sz="2000" dirty="0" smtClean="0">
                <a:latin typeface="+mj-lt"/>
                <a:cs typeface="Times New Roman" pitchFamily="18" charset="0"/>
              </a:rPr>
              <a:t>(multiplication</a:t>
            </a:r>
            <a:r>
              <a:rPr lang="en-US" sz="2000" dirty="0" smtClean="0">
                <a:latin typeface="+mj-lt"/>
                <a:cs typeface="Times New Roman" pitchFamily="18" charset="0"/>
              </a:rPr>
              <a:t>)</a:t>
            </a:r>
            <a:r>
              <a:rPr lang="en-US" sz="2000" dirty="0" smtClean="0">
                <a:latin typeface="+mj-lt"/>
                <a:cs typeface="Times New Roman" pitchFamily="18" charset="0"/>
              </a:rPr>
              <a:t>, </a:t>
            </a:r>
            <a:r>
              <a:rPr lang="en-US" sz="2000" dirty="0" smtClean="0">
                <a:latin typeface="+mj-lt"/>
                <a:cs typeface="Times New Roman" pitchFamily="18" charset="0"/>
              </a:rPr>
              <a:t>etc</a:t>
            </a:r>
            <a:r>
              <a:rPr lang="en-US" sz="2000" dirty="0" smtClean="0">
                <a:latin typeface="+mj-lt"/>
                <a:cs typeface="Times New Roman" pitchFamily="18"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de cantos arredondados 4"/>
          <p:cNvSpPr/>
          <p:nvPr/>
        </p:nvSpPr>
        <p:spPr>
          <a:xfrm>
            <a:off x="1137561" y="7059387"/>
            <a:ext cx="4419600" cy="1083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Retângulo de cantos arredondados 3"/>
          <p:cNvSpPr/>
          <p:nvPr/>
        </p:nvSpPr>
        <p:spPr>
          <a:xfrm>
            <a:off x="803694" y="1447800"/>
            <a:ext cx="6019800" cy="5257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p:cNvSpPr txBox="1"/>
          <p:nvPr/>
        </p:nvSpPr>
        <p:spPr>
          <a:xfrm>
            <a:off x="762000" y="762000"/>
            <a:ext cx="6096000" cy="7632859"/>
          </a:xfrm>
          <a:prstGeom prst="rect">
            <a:avLst/>
          </a:prstGeom>
          <a:noFill/>
        </p:spPr>
        <p:txBody>
          <a:bodyPr wrap="square" rtlCol="0">
            <a:spAutoFit/>
          </a:bodyPr>
          <a:lstStyle/>
          <a:p>
            <a:pPr lvl="1"/>
            <a:endParaRPr lang="en-US" sz="2000" dirty="0" smtClean="0">
              <a:latin typeface="+mj-lt"/>
              <a:cs typeface="Times New Roman" pitchFamily="18" charset="0"/>
            </a:endParaRPr>
          </a:p>
          <a:p>
            <a:pPr lvl="1"/>
            <a:r>
              <a:rPr lang="en-US" sz="2000" dirty="0" smtClean="0">
                <a:latin typeface="+mj-lt"/>
                <a:cs typeface="Times New Roman" pitchFamily="18" charset="0"/>
              </a:rPr>
              <a:t>    The code should be similar to the one below:</a:t>
            </a:r>
          </a:p>
          <a:p>
            <a:endParaRPr lang="en-US" dirty="0" smtClean="0">
              <a:latin typeface="Times New Roman" pitchFamily="18" charset="0"/>
              <a:cs typeface="Times New Roman" pitchFamily="18" charset="0"/>
            </a:endParaRPr>
          </a:p>
          <a:p>
            <a:r>
              <a:rPr lang="en-US" sz="1600" dirty="0" smtClean="0">
                <a:latin typeface="Courier New" pitchFamily="49" charset="0"/>
                <a:cs typeface="Courier New" pitchFamily="49" charset="0"/>
              </a:rPr>
              <a:t>  float f(float x) { </a:t>
            </a:r>
          </a:p>
          <a:p>
            <a:r>
              <a:rPr lang="en-US" sz="1600" dirty="0" smtClean="0">
                <a:latin typeface="Courier New" pitchFamily="49" charset="0"/>
                <a:cs typeface="Courier New" pitchFamily="49" charset="0"/>
              </a:rPr>
              <a:t>      return (x*x); </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int</a:t>
            </a:r>
            <a:r>
              <a:rPr lang="en-US" sz="1600" dirty="0" smtClean="0">
                <a:latin typeface="Courier New" pitchFamily="49" charset="0"/>
                <a:cs typeface="Courier New" pitchFamily="49" charset="0"/>
              </a:rPr>
              <a:t> main()</a:t>
            </a:r>
          </a:p>
          <a:p>
            <a:r>
              <a:rPr lang="en-US" sz="1600" dirty="0" smtClean="0">
                <a:latin typeface="Courier New" pitchFamily="49" charset="0"/>
                <a:cs typeface="Courier New" pitchFamily="49" charset="0"/>
              </a:rPr>
              <a:t>      int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PRECISION = 1000;</a:t>
            </a:r>
          </a:p>
          <a:p>
            <a:r>
              <a:rPr lang="en-US" sz="1600" dirty="0" smtClean="0">
                <a:latin typeface="Courier New" pitchFamily="49" charset="0"/>
                <a:cs typeface="Courier New" pitchFamily="49" charset="0"/>
              </a:rPr>
              <a:t>      float height = 0.0;</a:t>
            </a:r>
          </a:p>
          <a:p>
            <a:r>
              <a:rPr lang="en-US" sz="1600" dirty="0" smtClean="0">
                <a:latin typeface="Courier New" pitchFamily="49" charset="0"/>
                <a:cs typeface="Courier New" pitchFamily="49" charset="0"/>
              </a:rPr>
              <a:t>      float area = 0.0, y = 0.0, x = 0.0;</a:t>
            </a:r>
          </a:p>
          <a:p>
            <a:r>
              <a:rPr lang="en-US" sz="1600" dirty="0" smtClean="0">
                <a:latin typeface="Courier New" pitchFamily="49" charset="0"/>
                <a:cs typeface="Courier New" pitchFamily="49" charset="0"/>
              </a:rPr>
              <a:t>      float </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 = 1.0/(float)PRECISION;</a:t>
            </a:r>
          </a:p>
          <a:p>
            <a:r>
              <a:rPr lang="en-US" sz="1600" dirty="0" smtClean="0">
                <a:latin typeface="Courier New" pitchFamily="49" charset="0"/>
                <a:cs typeface="Courier New" pitchFamily="49" charset="0"/>
              </a:rPr>
              <a:t>	  #pragma omp parallel for private(x, y) reduction(+: area)</a:t>
            </a:r>
          </a:p>
          <a:p>
            <a:r>
              <a:rPr lang="en-US" sz="1600" dirty="0" smtClean="0">
                <a:latin typeface="Courier New" pitchFamily="49" charset="0"/>
                <a:cs typeface="Courier New" pitchFamily="49" charset="0"/>
              </a:rPr>
              <a:t>          for(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 0;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 &lt; PRECISION;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x = </a:t>
            </a:r>
            <a:r>
              <a:rPr lang="en-US" sz="1600" dirty="0" err="1" smtClean="0">
                <a:latin typeface="Courier New" pitchFamily="49" charset="0"/>
                <a:cs typeface="Courier New" pitchFamily="49" charset="0"/>
              </a:rPr>
              <a:t>i</a:t>
            </a:r>
            <a:r>
              <a:rPr lang="en-US" sz="1600" dirty="0" smtClean="0">
                <a:latin typeface="Courier New" pitchFamily="49" charset="0"/>
                <a:cs typeface="Courier New" pitchFamily="49" charset="0"/>
              </a:rPr>
              <a:t>*</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y = f(x);</a:t>
            </a:r>
          </a:p>
          <a:p>
            <a:r>
              <a:rPr lang="en-US" sz="1600" dirty="0" smtClean="0">
                <a:latin typeface="Courier New" pitchFamily="49" charset="0"/>
                <a:cs typeface="Courier New" pitchFamily="49" charset="0"/>
              </a:rPr>
              <a:t>              area += y*</a:t>
            </a:r>
            <a:r>
              <a:rPr lang="en-US" sz="1600" dirty="0" err="1" smtClean="0">
                <a:latin typeface="Courier New" pitchFamily="49" charset="0"/>
                <a:cs typeface="Courier New" pitchFamily="49" charset="0"/>
              </a:rPr>
              <a:t>dx</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r>
              <a:rPr lang="en-US" sz="1600" dirty="0" err="1" smtClean="0">
                <a:latin typeface="Courier New" pitchFamily="49" charset="0"/>
                <a:cs typeface="Courier New" pitchFamily="49" charset="0"/>
              </a:rPr>
              <a:t>printf</a:t>
            </a:r>
            <a:r>
              <a:rPr lang="en-US" sz="1600" dirty="0" smtClean="0">
                <a:latin typeface="Courier New" pitchFamily="49" charset="0"/>
                <a:cs typeface="Courier New" pitchFamily="49" charset="0"/>
              </a:rPr>
              <a:t>("Area under the curve is %f\</a:t>
            </a:r>
            <a:r>
              <a:rPr lang="en-US" sz="1600" dirty="0" err="1" smtClean="0">
                <a:latin typeface="Courier New" pitchFamily="49" charset="0"/>
                <a:cs typeface="Courier New" pitchFamily="49" charset="0"/>
              </a:rPr>
              <a:t>n",area</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return (0);</a:t>
            </a:r>
          </a:p>
          <a:p>
            <a:r>
              <a:rPr lang="en-US" sz="1600" dirty="0" smtClean="0">
                <a:latin typeface="Courier New" pitchFamily="49" charset="0"/>
                <a:cs typeface="Courier New" pitchFamily="49" charset="0"/>
              </a:rPr>
              <a:t>  }</a:t>
            </a:r>
          </a:p>
          <a:p>
            <a:endParaRPr lang="en-US" sz="1600" dirty="0" smtClean="0">
              <a:latin typeface="Courier New" pitchFamily="49" charset="0"/>
              <a:cs typeface="Courier New" pitchFamily="49" charset="0"/>
            </a:endParaRPr>
          </a:p>
          <a:p>
            <a:endParaRPr lang="en-US" sz="1600" dirty="0" smtClean="0">
              <a:latin typeface="Courier New" pitchFamily="49" charset="0"/>
              <a:cs typeface="Courier New" pitchFamily="49" charset="0"/>
            </a:endParaRPr>
          </a:p>
          <a:p>
            <a:pPr lvl="1"/>
            <a:r>
              <a:rPr lang="en-US" sz="2000" b="1" dirty="0" smtClean="0">
                <a:latin typeface="+mj-lt"/>
                <a:cs typeface="Times New Roman" pitchFamily="18" charset="0"/>
              </a:rPr>
              <a:t>    </a:t>
            </a:r>
          </a:p>
          <a:p>
            <a:pPr lvl="1"/>
            <a:r>
              <a:rPr lang="en-US" sz="2000" b="1" dirty="0" smtClean="0">
                <a:latin typeface="+mj-lt"/>
                <a:cs typeface="Times New Roman" pitchFamily="18" charset="0"/>
              </a:rPr>
              <a:t>   </a:t>
            </a:r>
            <a:r>
              <a:rPr lang="en-US" sz="2000" b="1" u="sng" dirty="0" smtClean="0">
                <a:latin typeface="+mj-lt"/>
                <a:cs typeface="Times New Roman" pitchFamily="18" charset="0"/>
              </a:rPr>
              <a:t>Expected Output</a:t>
            </a:r>
          </a:p>
          <a:p>
            <a:pPr lvl="1"/>
            <a:r>
              <a:rPr lang="en-US" sz="2000" dirty="0" smtClean="0">
                <a:latin typeface="+mj-lt"/>
                <a:cs typeface="Times New Roman" pitchFamily="18" charset="0"/>
              </a:rPr>
              <a:t>       The </a:t>
            </a:r>
            <a:r>
              <a:rPr lang="en-US" sz="2000" dirty="0" smtClean="0">
                <a:latin typeface="+mj-lt"/>
                <a:cs typeface="Times New Roman" pitchFamily="18" charset="0"/>
              </a:rPr>
              <a:t>area </a:t>
            </a:r>
            <a:r>
              <a:rPr lang="en-US" sz="2000" dirty="0" smtClean="0">
                <a:latin typeface="+mj-lt"/>
                <a:cs typeface="Times New Roman" pitchFamily="18" charset="0"/>
              </a:rPr>
              <a:t>under the curve should be approximately 0.333</a:t>
            </a:r>
          </a:p>
          <a:p>
            <a:endParaRPr lang="en-US" sz="1600" dirty="0" smtClean="0">
              <a:latin typeface="Courier New" pitchFamily="49" charset="0"/>
              <a:cs typeface="Courier New" pitchFamily="49" charset="0"/>
            </a:endParaRPr>
          </a:p>
        </p:txBody>
      </p:sp>
      <p:sp>
        <p:nvSpPr>
          <p:cNvPr id="3" name="CaixaDeTexto 2"/>
          <p:cNvSpPr txBox="1"/>
          <p:nvPr/>
        </p:nvSpPr>
        <p:spPr>
          <a:xfrm>
            <a:off x="914400" y="68759"/>
            <a:ext cx="5029200" cy="830997"/>
          </a:xfrm>
          <a:prstGeom prst="rect">
            <a:avLst/>
          </a:prstGeom>
          <a:noFill/>
        </p:spPr>
        <p:txBody>
          <a:bodyPr wrap="square" rtlCol="0">
            <a:spAutoFit/>
          </a:bodyPr>
          <a:lstStyle/>
          <a:p>
            <a:r>
              <a:rPr lang="en-US" sz="4800" b="1" dirty="0" err="1" smtClean="0">
                <a:latin typeface="Courier New" pitchFamily="49" charset="0"/>
                <a:cs typeface="Courier New" pitchFamily="49" charset="0"/>
              </a:rPr>
              <a:t>integration.c</a:t>
            </a:r>
            <a:endParaRPr lang="en-US" sz="4400" b="1" dirty="0">
              <a:latin typeface="Courier New" pitchFamily="49" charset="0"/>
              <a:cs typeface="Courier New" pitchFamily="49"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914400" y="68759"/>
            <a:ext cx="6096000" cy="769441"/>
          </a:xfrm>
          <a:prstGeom prst="rect">
            <a:avLst/>
          </a:prstGeom>
          <a:noFill/>
        </p:spPr>
        <p:txBody>
          <a:bodyPr wrap="square" rtlCol="0">
            <a:spAutoFit/>
          </a:bodyPr>
          <a:lstStyle/>
          <a:p>
            <a:r>
              <a:rPr lang="en-US" sz="4400" b="1" dirty="0" smtClean="0">
                <a:latin typeface="Courier New" pitchFamily="49" charset="0"/>
                <a:cs typeface="Courier New" pitchFamily="49" charset="0"/>
              </a:rPr>
              <a:t>More about OpenMP</a:t>
            </a:r>
            <a:endParaRPr lang="en-US" sz="4000" b="1" dirty="0">
              <a:latin typeface="Courier New" pitchFamily="49" charset="0"/>
              <a:cs typeface="Courier New" pitchFamily="49" charset="0"/>
            </a:endParaRPr>
          </a:p>
        </p:txBody>
      </p:sp>
      <p:sp>
        <p:nvSpPr>
          <p:cNvPr id="3" name="CaixaDeTexto 2"/>
          <p:cNvSpPr txBox="1"/>
          <p:nvPr/>
        </p:nvSpPr>
        <p:spPr>
          <a:xfrm>
            <a:off x="762000" y="762000"/>
            <a:ext cx="6096000" cy="6247864"/>
          </a:xfrm>
          <a:prstGeom prst="rect">
            <a:avLst/>
          </a:prstGeom>
          <a:noFill/>
        </p:spPr>
        <p:txBody>
          <a:bodyPr wrap="square" rtlCol="0">
            <a:spAutoFit/>
          </a:bodyPr>
          <a:lstStyle/>
          <a:p>
            <a:endParaRPr lang="en-US" sz="2000" dirty="0" smtClean="0">
              <a:latin typeface="+mj-lt"/>
              <a:cs typeface="Courier New" pitchFamily="49" charset="0"/>
            </a:endParaRPr>
          </a:p>
          <a:p>
            <a:endParaRPr lang="en-US" sz="2000" dirty="0" smtClean="0">
              <a:latin typeface="+mj-lt"/>
              <a:cs typeface="Courier New" pitchFamily="49" charset="0"/>
            </a:endParaRPr>
          </a:p>
          <a:p>
            <a:pPr lvl="1"/>
            <a:r>
              <a:rPr lang="en-US" sz="2000" dirty="0" smtClean="0">
                <a:latin typeface="+mj-lt"/>
                <a:cs typeface="Times New Roman" pitchFamily="18" charset="0"/>
              </a:rPr>
              <a:t>    To </a:t>
            </a:r>
            <a:r>
              <a:rPr lang="en-US" sz="2000" dirty="0" smtClean="0">
                <a:latin typeface="+mj-lt"/>
                <a:cs typeface="Times New Roman" pitchFamily="18" charset="0"/>
              </a:rPr>
              <a:t>learn more </a:t>
            </a:r>
            <a:r>
              <a:rPr lang="en-US" sz="2000" dirty="0" smtClean="0">
                <a:latin typeface="+mj-lt"/>
                <a:cs typeface="Times New Roman" pitchFamily="18" charset="0"/>
              </a:rPr>
              <a:t>about OpenMP, here is a list of  website that can be useful use to learn more about OpenMP.</a:t>
            </a:r>
          </a:p>
          <a:p>
            <a:pPr>
              <a:buFont typeface="Wingdings" pitchFamily="2" charset="2"/>
              <a:buChar char="ü"/>
            </a:pPr>
            <a:endParaRPr lang="en-US" sz="2000" dirty="0" smtClean="0">
              <a:latin typeface="+mj-lt"/>
              <a:cs typeface="Courier New" pitchFamily="49" charset="0"/>
            </a:endParaRPr>
          </a:p>
          <a:p>
            <a:pPr lvl="1">
              <a:buFont typeface="Wingdings" pitchFamily="2" charset="2"/>
              <a:buChar char="ü"/>
            </a:pPr>
            <a:r>
              <a:rPr lang="en-US" sz="2000" dirty="0" smtClean="0">
                <a:latin typeface="+mj-lt"/>
                <a:hlinkClick r:id="rId3"/>
              </a:rPr>
              <a:t>  http://openmp.org/</a:t>
            </a:r>
            <a:endParaRPr lang="en-US" sz="2000" dirty="0" smtClean="0">
              <a:latin typeface="+mj-lt"/>
            </a:endParaRPr>
          </a:p>
          <a:p>
            <a:pPr lvl="1">
              <a:buFont typeface="Wingdings" pitchFamily="2" charset="2"/>
              <a:buChar char="ü"/>
            </a:pPr>
            <a:endParaRPr lang="en-US" sz="2000" dirty="0" smtClean="0">
              <a:latin typeface="+mj-lt"/>
            </a:endParaRPr>
          </a:p>
          <a:p>
            <a:pPr lvl="1">
              <a:buFont typeface="Wingdings" pitchFamily="2" charset="2"/>
              <a:buChar char="ü"/>
            </a:pPr>
            <a:r>
              <a:rPr lang="en-US" sz="2000" dirty="0" smtClean="0">
                <a:latin typeface="+mj-lt"/>
                <a:hlinkClick r:id="rId4"/>
              </a:rPr>
              <a:t>  http://en.wikipedia.org/wiki/OpenMP</a:t>
            </a:r>
            <a:endParaRPr lang="en-US" sz="2000" dirty="0" smtClean="0">
              <a:latin typeface="+mj-lt"/>
            </a:endParaRPr>
          </a:p>
          <a:p>
            <a:pPr lvl="1">
              <a:buFont typeface="Wingdings" pitchFamily="2" charset="2"/>
              <a:buChar char="ü"/>
            </a:pPr>
            <a:endParaRPr lang="en-US" sz="2000" dirty="0" smtClean="0">
              <a:latin typeface="+mj-lt"/>
            </a:endParaRPr>
          </a:p>
          <a:p>
            <a:pPr lvl="1">
              <a:buFont typeface="Wingdings" pitchFamily="2" charset="2"/>
              <a:buChar char="ü"/>
            </a:pPr>
            <a:r>
              <a:rPr lang="en-US" sz="2000" dirty="0" smtClean="0">
                <a:latin typeface="+mj-lt"/>
                <a:hlinkClick r:id="rId5"/>
              </a:rPr>
              <a:t>  https://computing.llnl.gov/tutorials/openMP/</a:t>
            </a:r>
            <a:endParaRPr lang="en-US" sz="2000" dirty="0" smtClean="0">
              <a:latin typeface="+mj-lt"/>
            </a:endParaRPr>
          </a:p>
          <a:p>
            <a:pPr lvl="1">
              <a:buFont typeface="Arial" pitchFamily="34" charset="0"/>
              <a:buChar char="•"/>
            </a:pPr>
            <a:endParaRPr lang="en-US" sz="2000" dirty="0" smtClean="0">
              <a:latin typeface="+mj-lt"/>
            </a:endParaRPr>
          </a:p>
          <a:p>
            <a:r>
              <a:rPr lang="en-US" sz="2000" dirty="0" smtClean="0">
                <a:latin typeface="+mj-lt"/>
                <a:cs typeface="Times New Roman" pitchFamily="18" charset="0"/>
              </a:rPr>
              <a:t>	</a:t>
            </a:r>
            <a:r>
              <a:rPr lang="en-US" sz="2000" dirty="0" smtClean="0">
                <a:latin typeface="+mj-lt"/>
                <a:cs typeface="Times New Roman" pitchFamily="18" charset="0"/>
              </a:rPr>
              <a:t>These sites include good summaries summary </a:t>
            </a:r>
            <a:r>
              <a:rPr lang="en-US" sz="2000" dirty="0" smtClean="0">
                <a:latin typeface="+mj-lt"/>
                <a:cs typeface="Times New Roman" pitchFamily="18" charset="0"/>
              </a:rPr>
              <a:t>of all </a:t>
            </a:r>
            <a:r>
              <a:rPr lang="en-US" sz="2000" dirty="0" err="1" smtClean="0">
                <a:latin typeface="+mj-lt"/>
                <a:cs typeface="Times New Roman" pitchFamily="18" charset="0"/>
              </a:rPr>
              <a:t>OpenMP’s</a:t>
            </a:r>
            <a:r>
              <a:rPr lang="en-US" sz="2000" dirty="0" smtClean="0">
                <a:latin typeface="+mj-lt"/>
                <a:cs typeface="Times New Roman" pitchFamily="18" charset="0"/>
              </a:rPr>
              <a:t> directives,  functions, environment variables.</a:t>
            </a:r>
          </a:p>
          <a:p>
            <a:pPr lvl="1">
              <a:buFont typeface="Wingdings" pitchFamily="2" charset="2"/>
              <a:buChar char="ü"/>
            </a:pPr>
            <a:r>
              <a:rPr lang="en-US" sz="2000" dirty="0" smtClean="0">
                <a:latin typeface="+mj-lt"/>
                <a:hlinkClick r:id="rId6"/>
              </a:rPr>
              <a:t>  http://www.openmp.org/mp-documents/OpenMP3.0-SummarySpec.pdf</a:t>
            </a:r>
            <a:endParaRPr lang="en-US" sz="2000" dirty="0" smtClean="0">
              <a:latin typeface="+mj-lt"/>
            </a:endParaRPr>
          </a:p>
          <a:p>
            <a:pPr lvl="1"/>
            <a:endParaRPr lang="en-US" sz="2000" dirty="0" smtClean="0">
              <a:latin typeface="+mj-lt"/>
            </a:endParaRPr>
          </a:p>
          <a:p>
            <a:pPr lvl="1">
              <a:buFont typeface="Wingdings" pitchFamily="2" charset="2"/>
              <a:buChar char="ü"/>
            </a:pPr>
            <a:r>
              <a:rPr lang="en-US" sz="2000" dirty="0" smtClean="0">
                <a:latin typeface="+mj-lt"/>
              </a:rPr>
              <a:t>  </a:t>
            </a:r>
            <a:r>
              <a:rPr lang="en-US" sz="2000" dirty="0" smtClean="0">
                <a:latin typeface="+mj-lt"/>
                <a:hlinkClick r:id="rId7"/>
              </a:rPr>
              <a:t>http://www.openmp.org/mp-documents/OpenMP3.0-FortranCard.pdf</a:t>
            </a:r>
            <a:endParaRPr lang="en-US" sz="2000" dirty="0" smtClean="0">
              <a:latin typeface="+mj-lt"/>
            </a:endParaRPr>
          </a:p>
        </p:txBody>
      </p:sp>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2068</TotalTime>
  <Words>1374</Words>
  <Application>Microsoft Office PowerPoint</Application>
  <PresentationFormat>Apresentação na tela (4:3)</PresentationFormat>
  <Paragraphs>404</Paragraphs>
  <Slides>25</Slides>
  <Notes>3</Notes>
  <HiddenSlides>0</HiddenSlides>
  <MMClips>0</MMClips>
  <ScaleCrop>false</ScaleCrop>
  <HeadingPairs>
    <vt:vector size="4" baseType="variant">
      <vt:variant>
        <vt:lpstr>Tema</vt:lpstr>
      </vt:variant>
      <vt:variant>
        <vt:i4>2</vt:i4>
      </vt:variant>
      <vt:variant>
        <vt:lpstr>Títulos de slides</vt:lpstr>
      </vt:variant>
      <vt:variant>
        <vt:i4>25</vt:i4>
      </vt:variant>
    </vt:vector>
  </HeadingPairs>
  <TitlesOfParts>
    <vt:vector size="27" baseType="lpstr">
      <vt:lpstr>Tema do Office</vt:lpstr>
      <vt:lpstr>Personalizar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Somda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Somda</dc:creator>
  <cp:lastModifiedBy>Somda</cp:lastModifiedBy>
  <cp:revision>339</cp:revision>
  <dcterms:created xsi:type="dcterms:W3CDTF">2010-06-09T14:54:06Z</dcterms:created>
  <dcterms:modified xsi:type="dcterms:W3CDTF">2010-08-12T18:42:59Z</dcterms:modified>
</cp:coreProperties>
</file>